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87" r:id="rId4"/>
    <p:sldId id="258" r:id="rId5"/>
    <p:sldId id="275" r:id="rId6"/>
    <p:sldId id="259" r:id="rId7"/>
    <p:sldId id="323" r:id="rId8"/>
    <p:sldId id="322" r:id="rId9"/>
    <p:sldId id="260" r:id="rId10"/>
    <p:sldId id="288" r:id="rId11"/>
    <p:sldId id="294" r:id="rId12"/>
    <p:sldId id="295" r:id="rId13"/>
    <p:sldId id="296" r:id="rId14"/>
    <p:sldId id="324" r:id="rId15"/>
    <p:sldId id="345" r:id="rId16"/>
    <p:sldId id="297" r:id="rId17"/>
    <p:sldId id="325" r:id="rId18"/>
    <p:sldId id="326" r:id="rId19"/>
    <p:sldId id="327" r:id="rId20"/>
    <p:sldId id="328" r:id="rId21"/>
    <p:sldId id="329" r:id="rId22"/>
    <p:sldId id="330" r:id="rId23"/>
    <p:sldId id="331" r:id="rId24"/>
    <p:sldId id="332" r:id="rId25"/>
    <p:sldId id="333" r:id="rId26"/>
    <p:sldId id="334" r:id="rId27"/>
    <p:sldId id="335" r:id="rId28"/>
    <p:sldId id="278" r:id="rId29"/>
    <p:sldId id="344" r:id="rId30"/>
    <p:sldId id="265" r:id="rId31"/>
    <p:sldId id="303" r:id="rId32"/>
    <p:sldId id="305" r:id="rId33"/>
    <p:sldId id="336" r:id="rId34"/>
    <p:sldId id="339" r:id="rId35"/>
    <p:sldId id="337" r:id="rId36"/>
    <p:sldId id="309" r:id="rId37"/>
    <p:sldId id="310" r:id="rId38"/>
    <p:sldId id="319" r:id="rId39"/>
    <p:sldId id="340" r:id="rId40"/>
    <p:sldId id="341" r:id="rId41"/>
    <p:sldId id="342" r:id="rId42"/>
    <p:sldId id="343" r:id="rId43"/>
    <p:sldId id="293" r:id="rId4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D2D6E-C272-466D-BDE2-1F44CAD64740}" type="datetimeFigureOut">
              <a:rPr lang="es-CL" smtClean="0"/>
              <a:t>24-03-2022</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57C6F-AAA2-4357-8B53-22C5F9409A88}" type="slidenum">
              <a:rPr lang="es-CL" smtClean="0"/>
              <a:t>‹Nº›</a:t>
            </a:fld>
            <a:endParaRPr lang="es-CL"/>
          </a:p>
        </p:txBody>
      </p:sp>
    </p:spTree>
    <p:extLst>
      <p:ext uri="{BB962C8B-B14F-4D97-AF65-F5344CB8AC3E}">
        <p14:creationId xmlns:p14="http://schemas.microsoft.com/office/powerpoint/2010/main" val="178684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04B8E709-B50F-41BB-BED6-DAF50C352D88}" type="datetimeFigureOut">
              <a:rPr lang="es-CL" smtClean="0"/>
              <a:t>24-03-2022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D50B9F4-4238-4672-8624-CB28019DE6E4}" type="slidenum">
              <a:rPr lang="es-CL" smtClean="0"/>
              <a:t>‹Nº›</a:t>
            </a:fld>
            <a:endParaRPr lang="es-CL"/>
          </a:p>
        </p:txBody>
      </p:sp>
    </p:spTree>
    <p:extLst>
      <p:ext uri="{BB962C8B-B14F-4D97-AF65-F5344CB8AC3E}">
        <p14:creationId xmlns:p14="http://schemas.microsoft.com/office/powerpoint/2010/main" val="239293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4B8E709-B50F-41BB-BED6-DAF50C352D88}" type="datetimeFigureOut">
              <a:rPr lang="es-CL" smtClean="0"/>
              <a:t>24-03-2022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D50B9F4-4238-4672-8624-CB28019DE6E4}" type="slidenum">
              <a:rPr lang="es-CL" smtClean="0"/>
              <a:t>‹Nº›</a:t>
            </a:fld>
            <a:endParaRPr lang="es-CL"/>
          </a:p>
        </p:txBody>
      </p:sp>
    </p:spTree>
    <p:extLst>
      <p:ext uri="{BB962C8B-B14F-4D97-AF65-F5344CB8AC3E}">
        <p14:creationId xmlns:p14="http://schemas.microsoft.com/office/powerpoint/2010/main" val="63825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4B8E709-B50F-41BB-BED6-DAF50C352D88}" type="datetimeFigureOut">
              <a:rPr lang="es-CL" smtClean="0"/>
              <a:t>24-03-2022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D50B9F4-4238-4672-8624-CB28019DE6E4}" type="slidenum">
              <a:rPr lang="es-CL" smtClean="0"/>
              <a:t>‹Nº›</a:t>
            </a:fld>
            <a:endParaRPr lang="es-CL"/>
          </a:p>
        </p:txBody>
      </p:sp>
    </p:spTree>
    <p:extLst>
      <p:ext uri="{BB962C8B-B14F-4D97-AF65-F5344CB8AC3E}">
        <p14:creationId xmlns:p14="http://schemas.microsoft.com/office/powerpoint/2010/main" val="173488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4B8E709-B50F-41BB-BED6-DAF50C352D88}" type="datetimeFigureOut">
              <a:rPr lang="es-CL" smtClean="0"/>
              <a:t>24-03-2022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D50B9F4-4238-4672-8624-CB28019DE6E4}" type="slidenum">
              <a:rPr lang="es-CL" smtClean="0"/>
              <a:t>‹Nº›</a:t>
            </a:fld>
            <a:endParaRPr lang="es-CL"/>
          </a:p>
        </p:txBody>
      </p:sp>
    </p:spTree>
    <p:extLst>
      <p:ext uri="{BB962C8B-B14F-4D97-AF65-F5344CB8AC3E}">
        <p14:creationId xmlns:p14="http://schemas.microsoft.com/office/powerpoint/2010/main" val="108530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4B8E709-B50F-41BB-BED6-DAF50C352D88}" type="datetimeFigureOut">
              <a:rPr lang="es-CL" smtClean="0"/>
              <a:t>24-03-2022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D50B9F4-4238-4672-8624-CB28019DE6E4}" type="slidenum">
              <a:rPr lang="es-CL" smtClean="0"/>
              <a:t>‹Nº›</a:t>
            </a:fld>
            <a:endParaRPr lang="es-CL"/>
          </a:p>
        </p:txBody>
      </p:sp>
    </p:spTree>
    <p:extLst>
      <p:ext uri="{BB962C8B-B14F-4D97-AF65-F5344CB8AC3E}">
        <p14:creationId xmlns:p14="http://schemas.microsoft.com/office/powerpoint/2010/main" val="331816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04B8E709-B50F-41BB-BED6-DAF50C352D88}" type="datetimeFigureOut">
              <a:rPr lang="es-CL" smtClean="0"/>
              <a:t>24-03-2022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D50B9F4-4238-4672-8624-CB28019DE6E4}" type="slidenum">
              <a:rPr lang="es-CL" smtClean="0"/>
              <a:t>‹Nº›</a:t>
            </a:fld>
            <a:endParaRPr lang="es-CL"/>
          </a:p>
        </p:txBody>
      </p:sp>
    </p:spTree>
    <p:extLst>
      <p:ext uri="{BB962C8B-B14F-4D97-AF65-F5344CB8AC3E}">
        <p14:creationId xmlns:p14="http://schemas.microsoft.com/office/powerpoint/2010/main" val="252425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04B8E709-B50F-41BB-BED6-DAF50C352D88}" type="datetimeFigureOut">
              <a:rPr lang="es-CL" smtClean="0"/>
              <a:t>24-03-2022</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4D50B9F4-4238-4672-8624-CB28019DE6E4}" type="slidenum">
              <a:rPr lang="es-CL" smtClean="0"/>
              <a:t>‹Nº›</a:t>
            </a:fld>
            <a:endParaRPr lang="es-CL"/>
          </a:p>
        </p:txBody>
      </p:sp>
    </p:spTree>
    <p:extLst>
      <p:ext uri="{BB962C8B-B14F-4D97-AF65-F5344CB8AC3E}">
        <p14:creationId xmlns:p14="http://schemas.microsoft.com/office/powerpoint/2010/main" val="143277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4B8E709-B50F-41BB-BED6-DAF50C352D88}" type="datetimeFigureOut">
              <a:rPr lang="es-CL" smtClean="0"/>
              <a:t>24-03-2022</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4D50B9F4-4238-4672-8624-CB28019DE6E4}" type="slidenum">
              <a:rPr lang="es-CL" smtClean="0"/>
              <a:t>‹Nº›</a:t>
            </a:fld>
            <a:endParaRPr lang="es-CL"/>
          </a:p>
        </p:txBody>
      </p:sp>
    </p:spTree>
    <p:extLst>
      <p:ext uri="{BB962C8B-B14F-4D97-AF65-F5344CB8AC3E}">
        <p14:creationId xmlns:p14="http://schemas.microsoft.com/office/powerpoint/2010/main" val="261891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B8E709-B50F-41BB-BED6-DAF50C352D88}" type="datetimeFigureOut">
              <a:rPr lang="es-CL" smtClean="0"/>
              <a:t>24-03-2022</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4D50B9F4-4238-4672-8624-CB28019DE6E4}" type="slidenum">
              <a:rPr lang="es-CL" smtClean="0"/>
              <a:t>‹Nº›</a:t>
            </a:fld>
            <a:endParaRPr lang="es-CL"/>
          </a:p>
        </p:txBody>
      </p:sp>
    </p:spTree>
    <p:extLst>
      <p:ext uri="{BB962C8B-B14F-4D97-AF65-F5344CB8AC3E}">
        <p14:creationId xmlns:p14="http://schemas.microsoft.com/office/powerpoint/2010/main" val="203235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4B8E709-B50F-41BB-BED6-DAF50C352D88}" type="datetimeFigureOut">
              <a:rPr lang="es-CL" smtClean="0"/>
              <a:t>24-03-2022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D50B9F4-4238-4672-8624-CB28019DE6E4}" type="slidenum">
              <a:rPr lang="es-CL" smtClean="0"/>
              <a:t>‹Nº›</a:t>
            </a:fld>
            <a:endParaRPr lang="es-CL"/>
          </a:p>
        </p:txBody>
      </p:sp>
    </p:spTree>
    <p:extLst>
      <p:ext uri="{BB962C8B-B14F-4D97-AF65-F5344CB8AC3E}">
        <p14:creationId xmlns:p14="http://schemas.microsoft.com/office/powerpoint/2010/main" val="231557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4B8E709-B50F-41BB-BED6-DAF50C352D88}" type="datetimeFigureOut">
              <a:rPr lang="es-CL" smtClean="0"/>
              <a:t>24-03-2022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D50B9F4-4238-4672-8624-CB28019DE6E4}" type="slidenum">
              <a:rPr lang="es-CL" smtClean="0"/>
              <a:t>‹Nº›</a:t>
            </a:fld>
            <a:endParaRPr lang="es-CL"/>
          </a:p>
        </p:txBody>
      </p:sp>
    </p:spTree>
    <p:extLst>
      <p:ext uri="{BB962C8B-B14F-4D97-AF65-F5344CB8AC3E}">
        <p14:creationId xmlns:p14="http://schemas.microsoft.com/office/powerpoint/2010/main" val="291700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8E709-B50F-41BB-BED6-DAF50C352D88}" type="datetimeFigureOut">
              <a:rPr lang="es-CL" smtClean="0"/>
              <a:t>24-03-2022</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0B9F4-4238-4672-8624-CB28019DE6E4}" type="slidenum">
              <a:rPr lang="es-CL" smtClean="0"/>
              <a:t>‹Nº›</a:t>
            </a:fld>
            <a:endParaRPr lang="es-CL"/>
          </a:p>
        </p:txBody>
      </p:sp>
    </p:spTree>
    <p:extLst>
      <p:ext uri="{BB962C8B-B14F-4D97-AF65-F5344CB8AC3E}">
        <p14:creationId xmlns:p14="http://schemas.microsoft.com/office/powerpoint/2010/main" val="245330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hyperlink" Target="mailto:escuela.especial.di@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700808"/>
            <a:ext cx="7772400" cy="1470025"/>
          </a:xfrm>
        </p:spPr>
        <p:txBody>
          <a:bodyPr/>
          <a:lstStyle/>
          <a:p>
            <a:r>
              <a:rPr lang="es-CL" b="1" dirty="0"/>
              <a:t>Reunión Ampliada Marzo </a:t>
            </a:r>
            <a:r>
              <a:rPr lang="es-CL" b="1" dirty="0" smtClean="0"/>
              <a:t>2022</a:t>
            </a:r>
            <a:r>
              <a:rPr lang="es-CL" b="1" dirty="0"/>
              <a:t/>
            </a:r>
            <a:br>
              <a:rPr lang="es-CL" b="1" dirty="0"/>
            </a:br>
            <a:endParaRPr lang="es-CL" b="1" dirty="0"/>
          </a:p>
        </p:txBody>
      </p:sp>
      <p:sp>
        <p:nvSpPr>
          <p:cNvPr id="3" name="2 Subtítulo"/>
          <p:cNvSpPr>
            <a:spLocks noGrp="1"/>
          </p:cNvSpPr>
          <p:nvPr>
            <p:ph type="subTitle" idx="1"/>
          </p:nvPr>
        </p:nvSpPr>
        <p:spPr>
          <a:xfrm>
            <a:off x="1403648" y="3068960"/>
            <a:ext cx="6400800" cy="1752600"/>
          </a:xfrm>
        </p:spPr>
        <p:txBody>
          <a:bodyPr>
            <a:normAutofit/>
          </a:bodyPr>
          <a:lstStyle/>
          <a:p>
            <a:r>
              <a:rPr lang="es-CL" b="1" dirty="0" smtClean="0">
                <a:solidFill>
                  <a:prstClr val="black"/>
                </a:solidFill>
                <a:ea typeface="+mj-ea"/>
                <a:cs typeface="+mj-cs"/>
              </a:rPr>
              <a:t>Rendición </a:t>
            </a:r>
            <a:r>
              <a:rPr lang="es-CL" b="1" dirty="0">
                <a:solidFill>
                  <a:prstClr val="black"/>
                </a:solidFill>
                <a:ea typeface="+mj-ea"/>
                <a:cs typeface="+mj-cs"/>
              </a:rPr>
              <a:t>C</a:t>
            </a:r>
            <a:r>
              <a:rPr lang="es-CL" b="1" dirty="0" smtClean="0">
                <a:solidFill>
                  <a:prstClr val="black"/>
                </a:solidFill>
                <a:ea typeface="+mj-ea"/>
                <a:cs typeface="+mj-cs"/>
              </a:rPr>
              <a:t>uenta Pública   </a:t>
            </a:r>
            <a:r>
              <a:rPr lang="es-CL" b="1" dirty="0">
                <a:solidFill>
                  <a:prstClr val="black"/>
                </a:solidFill>
                <a:ea typeface="+mj-ea"/>
                <a:cs typeface="+mj-cs"/>
              </a:rPr>
              <a:t>Año </a:t>
            </a:r>
            <a:r>
              <a:rPr lang="es-CL" b="1" dirty="0" smtClean="0">
                <a:solidFill>
                  <a:prstClr val="black"/>
                </a:solidFill>
                <a:ea typeface="+mj-ea"/>
                <a:cs typeface="+mj-cs"/>
              </a:rPr>
              <a:t>2021  </a:t>
            </a:r>
            <a:endParaRPr lang="es-CL" b="1" dirty="0">
              <a:solidFill>
                <a:schemeClr val="tx1"/>
              </a:solidFill>
            </a:endParaRPr>
          </a:p>
        </p:txBody>
      </p:sp>
    </p:spTree>
    <p:extLst>
      <p:ext uri="{BB962C8B-B14F-4D97-AF65-F5344CB8AC3E}">
        <p14:creationId xmlns:p14="http://schemas.microsoft.com/office/powerpoint/2010/main" val="422301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8263" t="13250" b="13250"/>
          <a:stretch/>
        </p:blipFill>
        <p:spPr>
          <a:xfrm>
            <a:off x="611560" y="2924944"/>
            <a:ext cx="4673551" cy="2808312"/>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764704"/>
            <a:ext cx="3024336" cy="4032448"/>
          </a:xfrm>
          <a:prstGeom prst="rect">
            <a:avLst/>
          </a:prstGeom>
        </p:spPr>
      </p:pic>
      <p:sp>
        <p:nvSpPr>
          <p:cNvPr id="7" name="CuadroTexto 6"/>
          <p:cNvSpPr txBox="1"/>
          <p:nvPr/>
        </p:nvSpPr>
        <p:spPr>
          <a:xfrm>
            <a:off x="611560" y="548680"/>
            <a:ext cx="4896544" cy="1384995"/>
          </a:xfrm>
          <a:prstGeom prst="rect">
            <a:avLst/>
          </a:prstGeom>
          <a:noFill/>
        </p:spPr>
        <p:txBody>
          <a:bodyPr wrap="square" rtlCol="0">
            <a:spAutoFit/>
          </a:bodyPr>
          <a:lstStyle/>
          <a:p>
            <a:r>
              <a:rPr lang="es-CL" sz="2800" dirty="0" smtClean="0"/>
              <a:t>Construcción de nueva sala de atención de Psicóloga y Fonoaudióloga</a:t>
            </a:r>
            <a:endParaRPr lang="es-CL" sz="2800" dirty="0"/>
          </a:p>
        </p:txBody>
      </p:sp>
    </p:spTree>
    <p:extLst>
      <p:ext uri="{BB962C8B-B14F-4D97-AF65-F5344CB8AC3E}">
        <p14:creationId xmlns:p14="http://schemas.microsoft.com/office/powerpoint/2010/main" val="423603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970330" cy="396044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836712"/>
            <a:ext cx="3327834" cy="4437112"/>
          </a:xfrm>
          <a:prstGeom prst="rect">
            <a:avLst/>
          </a:prstGeom>
        </p:spPr>
      </p:pic>
      <p:sp>
        <p:nvSpPr>
          <p:cNvPr id="6" name="CuadroTexto 5"/>
          <p:cNvSpPr txBox="1"/>
          <p:nvPr/>
        </p:nvSpPr>
        <p:spPr>
          <a:xfrm>
            <a:off x="755576" y="620688"/>
            <a:ext cx="4176464" cy="1384995"/>
          </a:xfrm>
          <a:prstGeom prst="rect">
            <a:avLst/>
          </a:prstGeom>
          <a:noFill/>
        </p:spPr>
        <p:txBody>
          <a:bodyPr wrap="square" rtlCol="0">
            <a:spAutoFit/>
          </a:bodyPr>
          <a:lstStyle/>
          <a:p>
            <a:r>
              <a:rPr lang="es-CL" sz="2800" dirty="0" smtClean="0"/>
              <a:t>Ampliación de sala de Psicomotricidad y compra de material didáctico.</a:t>
            </a:r>
            <a:endParaRPr lang="es-CL" sz="2800" dirty="0"/>
          </a:p>
        </p:txBody>
      </p:sp>
    </p:spTree>
    <p:extLst>
      <p:ext uri="{BB962C8B-B14F-4D97-AF65-F5344CB8AC3E}">
        <p14:creationId xmlns:p14="http://schemas.microsoft.com/office/powerpoint/2010/main" val="231751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74340"/>
            <a:ext cx="2571750" cy="3429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844824"/>
            <a:ext cx="2787774" cy="3717032"/>
          </a:xfrm>
          <a:prstGeom prst="rect">
            <a:avLst/>
          </a:prstGeom>
        </p:spPr>
      </p:pic>
      <p:sp>
        <p:nvSpPr>
          <p:cNvPr id="6" name="CuadroTexto 5"/>
          <p:cNvSpPr txBox="1"/>
          <p:nvPr/>
        </p:nvSpPr>
        <p:spPr>
          <a:xfrm>
            <a:off x="242872" y="3933056"/>
            <a:ext cx="4689168" cy="1815882"/>
          </a:xfrm>
          <a:prstGeom prst="rect">
            <a:avLst/>
          </a:prstGeom>
          <a:noFill/>
        </p:spPr>
        <p:txBody>
          <a:bodyPr wrap="square" rtlCol="0">
            <a:spAutoFit/>
          </a:bodyPr>
          <a:lstStyle/>
          <a:p>
            <a:pPr algn="just"/>
            <a:r>
              <a:rPr lang="es-CL" sz="2800" dirty="0" smtClean="0"/>
              <a:t>Incorporación de ventanas a las puertas de la sala de párvulos, acorde a la nueva normativa</a:t>
            </a:r>
            <a:endParaRPr lang="es-CL" sz="2800" dirty="0"/>
          </a:p>
        </p:txBody>
      </p:sp>
    </p:spTree>
    <p:extLst>
      <p:ext uri="{BB962C8B-B14F-4D97-AF65-F5344CB8AC3E}">
        <p14:creationId xmlns:p14="http://schemas.microsoft.com/office/powerpoint/2010/main" val="294343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44824"/>
            <a:ext cx="2355726" cy="3140968"/>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36912"/>
            <a:ext cx="2301720" cy="306896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1800" t="40551" r="66801" b="22700"/>
          <a:stretch/>
        </p:blipFill>
        <p:spPr>
          <a:xfrm>
            <a:off x="6084168" y="1700808"/>
            <a:ext cx="2088232" cy="2923525"/>
          </a:xfrm>
          <a:prstGeom prst="rect">
            <a:avLst/>
          </a:prstGeom>
        </p:spPr>
      </p:pic>
      <p:sp>
        <p:nvSpPr>
          <p:cNvPr id="7" name="CuadroTexto 6"/>
          <p:cNvSpPr txBox="1"/>
          <p:nvPr/>
        </p:nvSpPr>
        <p:spPr>
          <a:xfrm>
            <a:off x="827584" y="476672"/>
            <a:ext cx="5688632" cy="1200329"/>
          </a:xfrm>
          <a:prstGeom prst="rect">
            <a:avLst/>
          </a:prstGeom>
          <a:noFill/>
        </p:spPr>
        <p:txBody>
          <a:bodyPr wrap="square" rtlCol="0">
            <a:spAutoFit/>
          </a:bodyPr>
          <a:lstStyle/>
          <a:p>
            <a:r>
              <a:rPr lang="es-CL" sz="2400" dirty="0" smtClean="0"/>
              <a:t>Adquisición e implementación de nuevos extintores acorde a la nueva normativa, lo que se complementan a los ya existentes. </a:t>
            </a:r>
            <a:endParaRPr lang="es-CL" sz="2400" dirty="0"/>
          </a:p>
        </p:txBody>
      </p:sp>
    </p:spTree>
    <p:extLst>
      <p:ext uri="{BB962C8B-B14F-4D97-AF65-F5344CB8AC3E}">
        <p14:creationId xmlns:p14="http://schemas.microsoft.com/office/powerpoint/2010/main" val="1926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856" y="908720"/>
            <a:ext cx="2592288" cy="3456385"/>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322346"/>
            <a:ext cx="2427734" cy="3236979"/>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991" y="104669"/>
            <a:ext cx="2571750" cy="3429000"/>
          </a:xfrm>
          <a:prstGeom prst="rect">
            <a:avLst/>
          </a:prstGeom>
        </p:spPr>
      </p:pic>
      <p:sp>
        <p:nvSpPr>
          <p:cNvPr id="7" name="CuadroTexto 6"/>
          <p:cNvSpPr txBox="1"/>
          <p:nvPr/>
        </p:nvSpPr>
        <p:spPr>
          <a:xfrm>
            <a:off x="755576" y="4653136"/>
            <a:ext cx="7344816" cy="1200329"/>
          </a:xfrm>
          <a:prstGeom prst="rect">
            <a:avLst/>
          </a:prstGeom>
          <a:noFill/>
        </p:spPr>
        <p:txBody>
          <a:bodyPr wrap="square" rtlCol="0">
            <a:spAutoFit/>
          </a:bodyPr>
          <a:lstStyle/>
          <a:p>
            <a:r>
              <a:rPr lang="es-CL" sz="2400" dirty="0" smtClean="0"/>
              <a:t>Se instala reja divisoria entre portón de salida de evacuación y el estacionamiento de los furgones, creando una rampa especial para las sillas de ruedas.</a:t>
            </a:r>
            <a:endParaRPr lang="es-CL" sz="2400" dirty="0"/>
          </a:p>
        </p:txBody>
      </p:sp>
    </p:spTree>
    <p:extLst>
      <p:ext uri="{BB962C8B-B14F-4D97-AF65-F5344CB8AC3E}">
        <p14:creationId xmlns:p14="http://schemas.microsoft.com/office/powerpoint/2010/main" val="2882558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Proyectos Ganados</a:t>
            </a:r>
            <a:endParaRPr lang="es-CL" dirty="0"/>
          </a:p>
        </p:txBody>
      </p:sp>
      <p:sp>
        <p:nvSpPr>
          <p:cNvPr id="3" name="Marcador de contenido 2"/>
          <p:cNvSpPr>
            <a:spLocks noGrp="1"/>
          </p:cNvSpPr>
          <p:nvPr>
            <p:ph idx="1"/>
          </p:nvPr>
        </p:nvSpPr>
        <p:spPr/>
        <p:txBody>
          <a:bodyPr/>
          <a:lstStyle/>
          <a:p>
            <a:r>
              <a:rPr lang="es-CL" dirty="0" smtClean="0"/>
              <a:t>2020-2030:  Internet por 10 años a través de fibra óptica.</a:t>
            </a:r>
          </a:p>
          <a:p>
            <a:r>
              <a:rPr lang="es-CL" dirty="0" smtClean="0"/>
              <a:t>2021: La escuela se adjudicó 27 </a:t>
            </a:r>
            <a:r>
              <a:rPr lang="es-CL" dirty="0" err="1" smtClean="0"/>
              <a:t>tablets</a:t>
            </a:r>
            <a:r>
              <a:rPr lang="es-CL" dirty="0" smtClean="0"/>
              <a:t> del programa Aulas Conectadas 2021, las que estarán disponibles para ser utilizadas por los estudiantes durante las horas de clases bajo la supervisión de las docentes a contar del mes de abril.				</a:t>
            </a:r>
            <a:endParaRPr lang="es-CL" dirty="0"/>
          </a:p>
        </p:txBody>
      </p:sp>
      <p:pic>
        <p:nvPicPr>
          <p:cNvPr id="5" name="Imagen 4"/>
          <p:cNvPicPr>
            <a:picLocks noChangeAspect="1"/>
          </p:cNvPicPr>
          <p:nvPr/>
        </p:nvPicPr>
        <p:blipFill rotWithShape="1">
          <a:blip r:embed="rId2"/>
          <a:srcRect l="5585" t="3117" r="9366" b="7805"/>
          <a:stretch/>
        </p:blipFill>
        <p:spPr>
          <a:xfrm>
            <a:off x="5004048" y="5157192"/>
            <a:ext cx="1705453" cy="1440160"/>
          </a:xfrm>
          <a:prstGeom prst="rect">
            <a:avLst/>
          </a:prstGeom>
        </p:spPr>
      </p:pic>
    </p:spTree>
    <p:extLst>
      <p:ext uri="{BB962C8B-B14F-4D97-AF65-F5344CB8AC3E}">
        <p14:creationId xmlns:p14="http://schemas.microsoft.com/office/powerpoint/2010/main" val="142076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Retorno seguro </a:t>
            </a:r>
            <a:endParaRPr lang="es-CL" dirty="0"/>
          </a:p>
        </p:txBody>
      </p:sp>
      <p:sp>
        <p:nvSpPr>
          <p:cNvPr id="3" name="Marcador de contenido 2"/>
          <p:cNvSpPr>
            <a:spLocks noGrp="1"/>
          </p:cNvSpPr>
          <p:nvPr>
            <p:ph idx="1"/>
          </p:nvPr>
        </p:nvSpPr>
        <p:spPr>
          <a:xfrm>
            <a:off x="611560" y="1196752"/>
            <a:ext cx="8229600" cy="4525963"/>
          </a:xfrm>
        </p:spPr>
        <p:txBody>
          <a:bodyPr>
            <a:normAutofit fontScale="85000" lnSpcReduction="20000"/>
          </a:bodyPr>
          <a:lstStyle/>
          <a:p>
            <a:pPr marL="514350" indent="-514350">
              <a:buAutoNum type="romanUcPeriod"/>
            </a:pPr>
            <a:r>
              <a:rPr lang="es-CL" sz="2400" b="1" dirty="0" smtClean="0"/>
              <a:t>Medidas </a:t>
            </a:r>
            <a:r>
              <a:rPr lang="es-CL" sz="2400" b="1" dirty="0"/>
              <a:t>Sanitarias en Establecimientos Escolares </a:t>
            </a:r>
            <a:endParaRPr lang="es-CL" sz="2400" b="1" dirty="0" smtClean="0"/>
          </a:p>
          <a:p>
            <a:pPr marL="457200" indent="-457200">
              <a:buAutoNum type="arabicPeriod"/>
            </a:pPr>
            <a:r>
              <a:rPr lang="es-CL" sz="2400" dirty="0" smtClean="0"/>
              <a:t>Clases </a:t>
            </a:r>
            <a:r>
              <a:rPr lang="es-CL" sz="2400" dirty="0"/>
              <a:t>y actividades presenciales </a:t>
            </a:r>
            <a:endParaRPr lang="es-CL" sz="2400" dirty="0" smtClean="0"/>
          </a:p>
          <a:p>
            <a:pPr marL="0" indent="0">
              <a:buNone/>
            </a:pPr>
            <a:r>
              <a:rPr lang="es-CL" sz="2400" dirty="0" smtClean="0"/>
              <a:t>→ </a:t>
            </a:r>
            <a:r>
              <a:rPr lang="es-CL" sz="2400" dirty="0"/>
              <a:t>Los establecimientos de educación escolar deben realizar actividades y clases presenciales en todas las fases del Plan Paso a Paso. </a:t>
            </a:r>
            <a:endParaRPr lang="es-CL" sz="2400" dirty="0" smtClean="0"/>
          </a:p>
          <a:p>
            <a:pPr marL="0" indent="0">
              <a:buNone/>
            </a:pPr>
            <a:r>
              <a:rPr lang="es-CL" sz="2400" dirty="0" smtClean="0"/>
              <a:t>→ </a:t>
            </a:r>
            <a:r>
              <a:rPr lang="es-CL" sz="2400" dirty="0"/>
              <a:t>La asistencia presencial de los estudiantes es </a:t>
            </a:r>
            <a:r>
              <a:rPr lang="es-CL" sz="2400" b="1" dirty="0" smtClean="0"/>
              <a:t>OBLIGATORIA</a:t>
            </a:r>
          </a:p>
          <a:p>
            <a:pPr marL="0" indent="0">
              <a:buNone/>
            </a:pPr>
            <a:r>
              <a:rPr lang="es-CL" sz="2400" dirty="0" smtClean="0"/>
              <a:t>Ya no habrá clases virtuales, excepto si existe un brote en el establecimiento y el </a:t>
            </a:r>
            <a:r>
              <a:rPr lang="es-CL" sz="2400" dirty="0" err="1" smtClean="0"/>
              <a:t>Minsal</a:t>
            </a:r>
            <a:r>
              <a:rPr lang="es-CL" sz="2400" dirty="0" smtClean="0"/>
              <a:t> decrete su cierre y cuarentena respectiva.</a:t>
            </a:r>
          </a:p>
          <a:p>
            <a:pPr marL="0" indent="0">
              <a:buNone/>
            </a:pPr>
            <a:r>
              <a:rPr lang="es-CL" sz="2400" smtClean="0"/>
              <a:t>ES IMPORTANTE QUE SI SU HIJO/A PRESENTA ALGÚN SÍNTOMA, NO  LO ENVÍE A CLASES HASTA ESTAR SEGURO DE NO SER CONTAGIANTE.</a:t>
            </a:r>
            <a:endParaRPr lang="es-CL" sz="2400" dirty="0" smtClean="0"/>
          </a:p>
          <a:p>
            <a:pPr marL="0" indent="0">
              <a:buNone/>
            </a:pPr>
            <a:endParaRPr lang="es-CL" sz="2400" dirty="0" smtClean="0"/>
          </a:p>
          <a:p>
            <a:pPr marL="0" indent="0">
              <a:buNone/>
            </a:pPr>
            <a:r>
              <a:rPr lang="es-CL" sz="2400" b="1" dirty="0"/>
              <a:t>2. Distancia física y aforos </a:t>
            </a:r>
            <a:endParaRPr lang="es-CL" sz="2400" b="1" dirty="0" smtClean="0"/>
          </a:p>
          <a:p>
            <a:pPr marL="0" indent="0">
              <a:buNone/>
            </a:pPr>
            <a:r>
              <a:rPr lang="es-CL" sz="2400" dirty="0" smtClean="0"/>
              <a:t>→ </a:t>
            </a:r>
            <a:r>
              <a:rPr lang="es-CL" sz="2400" dirty="0"/>
              <a:t>Considerando que se ha alcanzado más del 80% de los estudiantes de educación escolar con su esquema de vacunación completo, se elimina la restricción de aforos en todos los espacios dentro de los establecimientos educacionales, propiciando el distanciamiento en las actividades cotidianas en la medida de lo posible. </a:t>
            </a:r>
            <a:endParaRPr lang="es-CL" sz="2400" b="1" dirty="0"/>
          </a:p>
        </p:txBody>
      </p:sp>
    </p:spTree>
    <p:extLst>
      <p:ext uri="{BB962C8B-B14F-4D97-AF65-F5344CB8AC3E}">
        <p14:creationId xmlns:p14="http://schemas.microsoft.com/office/powerpoint/2010/main" val="293693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3993" t="36579" r="4365" b="14100"/>
          <a:stretch/>
        </p:blipFill>
        <p:spPr>
          <a:xfrm>
            <a:off x="469867" y="980728"/>
            <a:ext cx="8194975" cy="3528392"/>
          </a:xfrm>
          <a:prstGeom prst="rect">
            <a:avLst/>
          </a:prstGeom>
        </p:spPr>
      </p:pic>
      <p:sp>
        <p:nvSpPr>
          <p:cNvPr id="5" name="CuadroTexto 4"/>
          <p:cNvSpPr txBox="1"/>
          <p:nvPr/>
        </p:nvSpPr>
        <p:spPr>
          <a:xfrm>
            <a:off x="5436096" y="4653136"/>
            <a:ext cx="4248472" cy="369332"/>
          </a:xfrm>
          <a:prstGeom prst="rect">
            <a:avLst/>
          </a:prstGeom>
          <a:noFill/>
        </p:spPr>
        <p:txBody>
          <a:bodyPr wrap="square" rtlCol="0">
            <a:spAutoFit/>
          </a:bodyPr>
          <a:lstStyle/>
          <a:p>
            <a:r>
              <a:rPr lang="es-CL" dirty="0" smtClean="0"/>
              <a:t>Fuente: Ministerio de Educación.</a:t>
            </a:r>
            <a:endParaRPr lang="es-CL" dirty="0"/>
          </a:p>
        </p:txBody>
      </p:sp>
    </p:spTree>
    <p:extLst>
      <p:ext uri="{BB962C8B-B14F-4D97-AF65-F5344CB8AC3E}">
        <p14:creationId xmlns:p14="http://schemas.microsoft.com/office/powerpoint/2010/main" val="362978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332656"/>
            <a:ext cx="8352928" cy="6192688"/>
          </a:xfrm>
        </p:spPr>
        <p:txBody>
          <a:bodyPr>
            <a:normAutofit fontScale="62500" lnSpcReduction="20000"/>
          </a:bodyPr>
          <a:lstStyle/>
          <a:p>
            <a:pPr marL="0" indent="0">
              <a:buNone/>
            </a:pPr>
            <a:r>
              <a:rPr lang="es-CL" b="1" dirty="0"/>
              <a:t>3. Medidas de prevención sanitarias vigentes: </a:t>
            </a:r>
            <a:endParaRPr lang="es-CL" b="1" dirty="0" smtClean="0"/>
          </a:p>
          <a:p>
            <a:pPr marL="0" indent="0">
              <a:buNone/>
            </a:pPr>
            <a:endParaRPr lang="es-CL" b="1" dirty="0" smtClean="0"/>
          </a:p>
          <a:p>
            <a:pPr marL="0" indent="0">
              <a:buNone/>
            </a:pPr>
            <a:r>
              <a:rPr lang="es-CL" sz="2600" b="1" dirty="0" smtClean="0"/>
              <a:t>→ </a:t>
            </a:r>
            <a:r>
              <a:rPr lang="es-CL" sz="2600" b="1" dirty="0"/>
              <a:t>Ventilación permanente</a:t>
            </a:r>
            <a:r>
              <a:rPr lang="es-CL" sz="2600" dirty="0"/>
              <a:t> de las salas de clases y espacios comunes, es decir, se debe mantener al menos una ventana o la puerta abierta siempre. </a:t>
            </a:r>
            <a:endParaRPr lang="es-CL" sz="2600" dirty="0" smtClean="0"/>
          </a:p>
          <a:p>
            <a:pPr marL="0" indent="0">
              <a:buNone/>
            </a:pPr>
            <a:endParaRPr lang="es-CL" sz="2600" b="1" dirty="0" smtClean="0"/>
          </a:p>
          <a:p>
            <a:pPr marL="0" indent="0">
              <a:buNone/>
            </a:pPr>
            <a:r>
              <a:rPr lang="es-CL" sz="2600" b="1" dirty="0" smtClean="0"/>
              <a:t>→ </a:t>
            </a:r>
            <a:r>
              <a:rPr lang="es-CL" sz="2600" b="1" dirty="0"/>
              <a:t>Uso obligatorio de mascarillas:</a:t>
            </a:r>
            <a:r>
              <a:rPr lang="es-CL" sz="2600" dirty="0"/>
              <a:t> según las recomendaciones de la Organización Mundial de la Salud, se define el uso obligatorio de mascarillas según los siguientes </a:t>
            </a:r>
            <a:r>
              <a:rPr lang="es-CL" sz="2600" dirty="0" smtClean="0"/>
              <a:t>parámetros</a:t>
            </a:r>
          </a:p>
          <a:p>
            <a:pPr marL="0" indent="0">
              <a:buNone/>
            </a:pPr>
            <a:r>
              <a:rPr lang="es-CL" sz="2600" dirty="0" smtClean="0"/>
              <a:t>− </a:t>
            </a:r>
            <a:r>
              <a:rPr lang="es-CL" sz="2600" dirty="0"/>
              <a:t>Menores de 5 años: no recomendado. </a:t>
            </a:r>
            <a:endParaRPr lang="es-CL" sz="2600" dirty="0" smtClean="0"/>
          </a:p>
          <a:p>
            <a:pPr marL="0" indent="0">
              <a:buNone/>
            </a:pPr>
            <a:r>
              <a:rPr lang="es-CL" sz="2600" dirty="0" smtClean="0"/>
              <a:t>− </a:t>
            </a:r>
            <a:r>
              <a:rPr lang="es-CL" sz="2600" dirty="0"/>
              <a:t>Niños entre 6 y 11 años: obligatorio y debe hacerse una evaluación de riesgo teniendo en cuenta la supervisión adecuada de un adulto y las instrucciones para el niño /a sobre cómo ponerse, quitarse y llevar puesta la mascarilla de forma segura. </a:t>
            </a:r>
            <a:endParaRPr lang="es-CL" sz="2600" dirty="0" smtClean="0"/>
          </a:p>
          <a:p>
            <a:pPr marL="0" indent="0">
              <a:buNone/>
            </a:pPr>
            <a:r>
              <a:rPr lang="es-CL" sz="2600" dirty="0" smtClean="0"/>
              <a:t>− </a:t>
            </a:r>
            <a:r>
              <a:rPr lang="es-CL" sz="2600" dirty="0"/>
              <a:t>Desde los 12 años: obligatorio en los mismos supuestos que en </a:t>
            </a:r>
            <a:r>
              <a:rPr lang="es-CL" sz="2600" dirty="0" smtClean="0"/>
              <a:t>adultos.</a:t>
            </a:r>
          </a:p>
          <a:p>
            <a:pPr marL="0" indent="0">
              <a:buNone/>
            </a:pPr>
            <a:endParaRPr lang="es-CL" sz="2600" dirty="0" smtClean="0"/>
          </a:p>
          <a:p>
            <a:pPr marL="0" indent="0">
              <a:buNone/>
            </a:pPr>
            <a:r>
              <a:rPr lang="es-CL" sz="2600" b="1" dirty="0"/>
              <a:t>→ </a:t>
            </a:r>
            <a:r>
              <a:rPr lang="es-CL" sz="2600" b="1" dirty="0" smtClean="0"/>
              <a:t>Implementar </a:t>
            </a:r>
            <a:r>
              <a:rPr lang="es-CL" sz="2600" b="1" dirty="0"/>
              <a:t>rutinas de lavado </a:t>
            </a:r>
            <a:r>
              <a:rPr lang="es-CL" sz="2600" dirty="0"/>
              <a:t>de manos con jabón o uso de alcohol gel cada 2 o 3 horas para todas las personas de la comunidad educativa. </a:t>
            </a:r>
            <a:endParaRPr lang="es-CL" sz="2600" dirty="0" smtClean="0"/>
          </a:p>
          <a:p>
            <a:pPr marL="0" indent="0">
              <a:buNone/>
            </a:pPr>
            <a:r>
              <a:rPr lang="es-CL" sz="2600" dirty="0" smtClean="0"/>
              <a:t>→ </a:t>
            </a:r>
            <a:r>
              <a:rPr lang="es-CL" sz="2600" dirty="0"/>
              <a:t>Eliminar los saludos con contacto físico</a:t>
            </a:r>
            <a:r>
              <a:rPr lang="es-CL" sz="2600" dirty="0" smtClean="0"/>
              <a:t>.</a:t>
            </a:r>
          </a:p>
          <a:p>
            <a:pPr marL="0" indent="0">
              <a:buNone/>
            </a:pPr>
            <a:r>
              <a:rPr lang="es-CL" sz="2600" dirty="0" smtClean="0"/>
              <a:t>→ </a:t>
            </a:r>
            <a:r>
              <a:rPr lang="es-CL" sz="2600" dirty="0"/>
              <a:t>Recomendar a los apoderados estar alerta ante la presencia de síntomas diariamente. De presentar algún síntoma de COVID-19, se debe acudir a un centro asistencial y </a:t>
            </a:r>
            <a:r>
              <a:rPr lang="es-CL" sz="2600" b="1" dirty="0"/>
              <a:t>no</a:t>
            </a:r>
            <a:r>
              <a:rPr lang="es-CL" sz="2600" dirty="0"/>
              <a:t> asistir al establecimiento hasta ser evaluado por un médico. </a:t>
            </a:r>
            <a:r>
              <a:rPr lang="es-CL" sz="2600" dirty="0" smtClean="0"/>
              <a:t>En caso de realizar un PCR, se debe enviar el resultado (positivo o negativo) para poder tomar las medidas necesarias.</a:t>
            </a:r>
          </a:p>
          <a:p>
            <a:pPr marL="0" indent="0">
              <a:buNone/>
            </a:pPr>
            <a:r>
              <a:rPr lang="es-CL" sz="2600" dirty="0" smtClean="0"/>
              <a:t>→ </a:t>
            </a:r>
            <a:r>
              <a:rPr lang="es-CL" sz="2600" dirty="0"/>
              <a:t>Comunicación efectiva y clara a la comunidad escolar, informando sobre los protocolos y medidas implementadas. </a:t>
            </a:r>
            <a:endParaRPr lang="es-CL" sz="2600" dirty="0" smtClean="0"/>
          </a:p>
          <a:p>
            <a:pPr marL="0" indent="0">
              <a:buNone/>
            </a:pPr>
            <a:r>
              <a:rPr lang="es-CL" sz="2600" dirty="0" smtClean="0"/>
              <a:t>→ </a:t>
            </a:r>
            <a:r>
              <a:rPr lang="es-CL" sz="2600" dirty="0"/>
              <a:t>Seguir el protocolo de transporte escolar, que incluye lista de pasajeros, ventilación constante y prohibición de consumo de alimentos. </a:t>
            </a:r>
            <a:endParaRPr lang="es-CL" sz="2600" dirty="0" smtClean="0"/>
          </a:p>
          <a:p>
            <a:pPr marL="0" indent="0">
              <a:buNone/>
            </a:pPr>
            <a:r>
              <a:rPr lang="es-CL" sz="2600" dirty="0" smtClean="0"/>
              <a:t>→ </a:t>
            </a:r>
            <a:r>
              <a:rPr lang="es-CL" sz="2600" dirty="0"/>
              <a:t>Realización de actividad física en lugares ventilados, de preferencia al aire libre. </a:t>
            </a:r>
          </a:p>
        </p:txBody>
      </p:sp>
    </p:spTree>
    <p:extLst>
      <p:ext uri="{BB962C8B-B14F-4D97-AF65-F5344CB8AC3E}">
        <p14:creationId xmlns:p14="http://schemas.microsoft.com/office/powerpoint/2010/main" val="168722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548680"/>
            <a:ext cx="8229600" cy="4525963"/>
          </a:xfrm>
        </p:spPr>
        <p:txBody>
          <a:bodyPr>
            <a:normAutofit fontScale="77500" lnSpcReduction="20000"/>
          </a:bodyPr>
          <a:lstStyle/>
          <a:p>
            <a:pPr marL="0" indent="0">
              <a:buNone/>
            </a:pPr>
            <a:r>
              <a:rPr lang="es-CL" b="1" dirty="0"/>
              <a:t>II. Protocolo de vigilancia epidemiológica, </a:t>
            </a:r>
            <a:r>
              <a:rPr lang="es-CL" b="1" dirty="0" smtClean="0"/>
              <a:t>investigación </a:t>
            </a:r>
            <a:r>
              <a:rPr lang="es-CL" b="1" dirty="0"/>
              <a:t>de brotes y medidas </a:t>
            </a:r>
            <a:r>
              <a:rPr lang="es-CL" b="1" dirty="0" smtClean="0"/>
              <a:t>sanitarias</a:t>
            </a:r>
          </a:p>
          <a:p>
            <a:pPr marL="514350" indent="-514350">
              <a:buAutoNum type="arabicPeriod"/>
            </a:pPr>
            <a:r>
              <a:rPr lang="es-CL" b="1" dirty="0" smtClean="0"/>
              <a:t>Definiciones </a:t>
            </a:r>
            <a:r>
              <a:rPr lang="es-CL" b="1" dirty="0"/>
              <a:t>de casos </a:t>
            </a:r>
            <a:endParaRPr lang="es-CL" b="1" dirty="0" smtClean="0"/>
          </a:p>
          <a:p>
            <a:pPr>
              <a:buFontTx/>
              <a:buChar char="-"/>
            </a:pPr>
            <a:r>
              <a:rPr lang="es-CL" b="1" dirty="0" smtClean="0"/>
              <a:t>Caso Sospechoso</a:t>
            </a:r>
          </a:p>
          <a:p>
            <a:pPr>
              <a:buFontTx/>
              <a:buChar char="-"/>
            </a:pPr>
            <a:r>
              <a:rPr lang="es-CL" dirty="0" smtClean="0"/>
              <a:t> </a:t>
            </a:r>
            <a:r>
              <a:rPr lang="es-CL" dirty="0"/>
              <a:t>a. Persona que presenta un cuadro agudo con al menos un síntoma </a:t>
            </a:r>
            <a:r>
              <a:rPr lang="es-CL" dirty="0" smtClean="0"/>
              <a:t>cardinal </a:t>
            </a:r>
            <a:r>
              <a:rPr lang="es-CL" dirty="0"/>
              <a:t>o al menos dos casos de los síntomas restantes (se considera un síntoma, un signo nuevo para la persona y que persiste por más de 24 horas</a:t>
            </a:r>
            <a:r>
              <a:rPr lang="es-CL" dirty="0" smtClean="0"/>
              <a:t>).</a:t>
            </a:r>
          </a:p>
          <a:p>
            <a:pPr>
              <a:buFontTx/>
              <a:buChar char="-"/>
            </a:pPr>
            <a:r>
              <a:rPr lang="es-CL" dirty="0" smtClean="0"/>
              <a:t> </a:t>
            </a:r>
            <a:r>
              <a:rPr lang="es-CL" dirty="0"/>
              <a:t>b. Persona que presenta una Infección Aguda Respiratoria Grave que requiere hospitalización. </a:t>
            </a:r>
            <a:endParaRPr lang="es-CL" dirty="0" smtClean="0"/>
          </a:p>
          <a:p>
            <a:pPr>
              <a:buFontTx/>
              <a:buChar char="-"/>
            </a:pPr>
            <a:endParaRPr lang="es-CL" dirty="0"/>
          </a:p>
          <a:p>
            <a:pPr>
              <a:buFontTx/>
              <a:buChar char="-"/>
            </a:pPr>
            <a:r>
              <a:rPr lang="es-CL" b="1" dirty="0" smtClean="0"/>
              <a:t>Medidas </a:t>
            </a:r>
            <a:r>
              <a:rPr lang="es-CL" b="1" dirty="0"/>
              <a:t>y Conductas: → </a:t>
            </a:r>
            <a:r>
              <a:rPr lang="es-CL" dirty="0"/>
              <a:t>Realizarse un test PCR o prueba de detección de antígenos en un centro de salud habilitado.</a:t>
            </a:r>
            <a:endParaRPr lang="es-CL" b="1" dirty="0"/>
          </a:p>
        </p:txBody>
      </p:sp>
    </p:spTree>
    <p:extLst>
      <p:ext uri="{BB962C8B-B14F-4D97-AF65-F5344CB8AC3E}">
        <p14:creationId xmlns:p14="http://schemas.microsoft.com/office/powerpoint/2010/main" val="8101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Presentación de la Escuela</a:t>
            </a:r>
          </a:p>
        </p:txBody>
      </p:sp>
      <p:sp>
        <p:nvSpPr>
          <p:cNvPr id="3" name="2 Marcador de contenido"/>
          <p:cNvSpPr>
            <a:spLocks noGrp="1"/>
          </p:cNvSpPr>
          <p:nvPr>
            <p:ph idx="1"/>
          </p:nvPr>
        </p:nvSpPr>
        <p:spPr/>
        <p:txBody>
          <a:bodyPr>
            <a:normAutofit lnSpcReduction="10000"/>
          </a:bodyPr>
          <a:lstStyle/>
          <a:p>
            <a:pPr algn="just"/>
            <a:r>
              <a:rPr lang="es-CL" sz="2000" b="1" dirty="0"/>
              <a:t>MISIÓN: </a:t>
            </a:r>
            <a:r>
              <a:rPr lang="es-CL" sz="2000" dirty="0"/>
              <a:t>Desarrollar progresivamente al educando, cuya constitución de “Ser Social” trascienda a las NEE presentadas, donde la búsqueda de su </a:t>
            </a:r>
            <a:r>
              <a:rPr lang="es-CL" sz="2000" b="1" dirty="0"/>
              <a:t>BIENESTAR</a:t>
            </a:r>
            <a:r>
              <a:rPr lang="es-CL" sz="2000" dirty="0"/>
              <a:t> permita seleccionar aquellos aprendizajes y estrategias más RELEVANTES Y FUNDAMENTALES para su desarrollo personal, integrándolo a la comunidad.</a:t>
            </a:r>
          </a:p>
          <a:p>
            <a:pPr marL="0" indent="0" algn="just">
              <a:buNone/>
            </a:pPr>
            <a:endParaRPr lang="es-CL" sz="2000" dirty="0"/>
          </a:p>
          <a:p>
            <a:r>
              <a:rPr lang="es-CL" sz="2000" b="1" dirty="0"/>
              <a:t>VISIÓN: </a:t>
            </a:r>
            <a:r>
              <a:rPr lang="es-CL" sz="2000" dirty="0"/>
              <a:t>Satisfacer las necesidades educativas de los alumnos y alumnas, brindando la oportunidad de desarrollar competencias en los ámbitos de su desarrollo personal a través del APRENDER A APRENDER, APRENDER A SER, APRENDER A CONOCER, APRENDER A CONVIVIR Y APRENDER A HACER, con el consiguiente bienestar tanto para ellos como para la sociedad. </a:t>
            </a:r>
          </a:p>
          <a:p>
            <a:pPr marL="0" indent="0" algn="ctr">
              <a:buNone/>
            </a:pPr>
            <a:r>
              <a:rPr lang="es-CL" sz="2000" b="1" dirty="0"/>
              <a:t>Los </a:t>
            </a:r>
            <a:r>
              <a:rPr lang="es-CL" sz="2000" b="1" dirty="0" err="1"/>
              <a:t>doc.Institucionales</a:t>
            </a:r>
            <a:r>
              <a:rPr lang="es-CL" sz="2000" b="1" dirty="0"/>
              <a:t> se encuentran disponibles en </a:t>
            </a:r>
            <a:r>
              <a:rPr lang="es-CL" sz="2000" b="1" dirty="0" smtClean="0"/>
              <a:t>www.escuelaespecialsantaluisa.cl</a:t>
            </a:r>
            <a:endParaRPr lang="es-CL" sz="2000" b="1" dirty="0"/>
          </a:p>
          <a:p>
            <a:endParaRPr lang="es-CL" sz="2000" b="1" dirty="0"/>
          </a:p>
        </p:txBody>
      </p:sp>
    </p:spTree>
    <p:extLst>
      <p:ext uri="{BB962C8B-B14F-4D97-AF65-F5344CB8AC3E}">
        <p14:creationId xmlns:p14="http://schemas.microsoft.com/office/powerpoint/2010/main" val="2748210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404664"/>
            <a:ext cx="8229600" cy="6192688"/>
          </a:xfrm>
        </p:spPr>
        <p:txBody>
          <a:bodyPr>
            <a:normAutofit fontScale="47500" lnSpcReduction="20000"/>
          </a:bodyPr>
          <a:lstStyle/>
          <a:p>
            <a:pPr marL="355600" indent="0">
              <a:buNone/>
            </a:pPr>
            <a:r>
              <a:rPr lang="es-CL" b="1" dirty="0" smtClean="0"/>
              <a:t>-      Caso </a:t>
            </a:r>
            <a:r>
              <a:rPr lang="es-CL" b="1" dirty="0"/>
              <a:t>Probable </a:t>
            </a:r>
            <a:endParaRPr lang="es-CL" b="1" dirty="0" smtClean="0"/>
          </a:p>
          <a:p>
            <a:pPr marL="355600" indent="0">
              <a:buNone/>
            </a:pPr>
            <a:r>
              <a:rPr lang="es-CL" dirty="0" smtClean="0"/>
              <a:t>Persona </a:t>
            </a:r>
            <a:r>
              <a:rPr lang="es-CL" dirty="0"/>
              <a:t>que cumple con la definición de Caso Sospechoso, con un test PCR o de antígeno </a:t>
            </a:r>
            <a:r>
              <a:rPr lang="es-CL" dirty="0" smtClean="0"/>
              <a:t>                                      negativo </a:t>
            </a:r>
            <a:r>
              <a:rPr lang="es-CL" dirty="0"/>
              <a:t>o indeterminado, pero tiene una tomografía computarizada de tórax (TAC) con </a:t>
            </a:r>
            <a:r>
              <a:rPr lang="es-CL" dirty="0" smtClean="0"/>
              <a:t>imágenes </a:t>
            </a:r>
            <a:r>
              <a:rPr lang="es-CL" dirty="0"/>
              <a:t>sugerentes de COVID-19</a:t>
            </a:r>
            <a:r>
              <a:rPr lang="es-CL" dirty="0" smtClean="0"/>
              <a:t>.</a:t>
            </a:r>
          </a:p>
          <a:p>
            <a:pPr marL="355600" indent="0">
              <a:buNone/>
            </a:pPr>
            <a:endParaRPr lang="es-CL" b="1" dirty="0" smtClean="0"/>
          </a:p>
          <a:p>
            <a:pPr marL="355600" indent="0">
              <a:buNone/>
            </a:pPr>
            <a:r>
              <a:rPr lang="es-CL" b="1" dirty="0" smtClean="0"/>
              <a:t>Medidas </a:t>
            </a:r>
            <a:r>
              <a:rPr lang="es-CL" b="1" dirty="0"/>
              <a:t>y Conductas: </a:t>
            </a:r>
            <a:endParaRPr lang="es-CL" b="1" dirty="0" smtClean="0"/>
          </a:p>
          <a:p>
            <a:pPr marL="355600" indent="0">
              <a:buNone/>
            </a:pPr>
            <a:r>
              <a:rPr lang="es-CL" dirty="0" smtClean="0"/>
              <a:t>→ </a:t>
            </a:r>
            <a:r>
              <a:rPr lang="es-CL" dirty="0"/>
              <a:t>Mantener aislamiento por 7 días desde la aparición de los síntomas. Los casos asintomáticos terminan su aislamiento 7 días después de la toma de la muestra.</a:t>
            </a:r>
            <a:endParaRPr lang="es-CL" dirty="0" smtClean="0"/>
          </a:p>
          <a:p>
            <a:pPr marL="0" indent="0">
              <a:buNone/>
            </a:pPr>
            <a:endParaRPr lang="es-CL" dirty="0"/>
          </a:p>
          <a:p>
            <a:pPr>
              <a:buFontTx/>
              <a:buChar char="-"/>
            </a:pPr>
            <a:r>
              <a:rPr lang="es-CL" b="1" dirty="0" smtClean="0"/>
              <a:t>Caso Confirmado</a:t>
            </a:r>
          </a:p>
          <a:p>
            <a:pPr marL="0" indent="0">
              <a:buNone/>
            </a:pPr>
            <a:r>
              <a:rPr lang="es-CL" b="1" dirty="0"/>
              <a:t> </a:t>
            </a:r>
            <a:r>
              <a:rPr lang="es-CL" b="1" dirty="0" smtClean="0"/>
              <a:t>       a</a:t>
            </a:r>
            <a:r>
              <a:rPr lang="es-CL" dirty="0"/>
              <a:t>. Persona con una prueba de PCR para SARS-CoV-2 positiva</a:t>
            </a:r>
            <a:r>
              <a:rPr lang="es-CL" dirty="0" smtClean="0"/>
              <a:t>.</a:t>
            </a:r>
          </a:p>
          <a:p>
            <a:pPr marL="355600" indent="0">
              <a:buNone/>
            </a:pPr>
            <a:r>
              <a:rPr lang="es-CL" b="1" dirty="0" smtClean="0"/>
              <a:t>b</a:t>
            </a:r>
            <a:r>
              <a:rPr lang="es-CL" dirty="0"/>
              <a:t>. Persona que presenta una prueba de detección de antígenos para SARS-CoV-2 positiva, tomada </a:t>
            </a:r>
            <a:r>
              <a:rPr lang="es-CL" dirty="0" smtClean="0"/>
              <a:t>en </a:t>
            </a:r>
            <a:r>
              <a:rPr lang="es-CL" dirty="0"/>
              <a:t>un centro de salud habilitado por la Autoridad Sanitaria o entidad delegada para la realización de este test. Si una persona resulta positiva a través de un test doméstico de antígeno (no de anticuerpos) realizado fuera de la red de laboratorios acreditados por la SEREMI de Salud, debe seguir las mismas conductas respecto a días de aislamiento. Se recomienda realizar un test PCR dentro de un centro de salud habilitado</a:t>
            </a:r>
            <a:r>
              <a:rPr lang="es-CL" dirty="0" smtClean="0"/>
              <a:t>.</a:t>
            </a:r>
          </a:p>
          <a:p>
            <a:pPr marL="355600" indent="0">
              <a:buNone/>
            </a:pPr>
            <a:endParaRPr lang="es-CL" dirty="0"/>
          </a:p>
          <a:p>
            <a:pPr marL="355600" indent="0">
              <a:buNone/>
            </a:pPr>
            <a:r>
              <a:rPr lang="es-CL" b="1" dirty="0" smtClean="0"/>
              <a:t>Medidas </a:t>
            </a:r>
            <a:r>
              <a:rPr lang="es-CL" b="1" dirty="0"/>
              <a:t>y Conductas</a:t>
            </a:r>
            <a:r>
              <a:rPr lang="es-CL" b="1" dirty="0" smtClean="0"/>
              <a:t>:</a:t>
            </a:r>
          </a:p>
          <a:p>
            <a:pPr marL="355600" indent="0">
              <a:buNone/>
            </a:pPr>
            <a:r>
              <a:rPr lang="es-CL" dirty="0" smtClean="0"/>
              <a:t> </a:t>
            </a:r>
            <a:r>
              <a:rPr lang="es-CL" dirty="0"/>
              <a:t>→ Dar aviso de su condición a todas las personas que cumplan con la definición de persona en alerta Covid-19. </a:t>
            </a:r>
            <a:endParaRPr lang="es-CL" dirty="0" smtClean="0"/>
          </a:p>
          <a:p>
            <a:pPr marL="355600" indent="0">
              <a:buNone/>
            </a:pPr>
            <a:r>
              <a:rPr lang="es-CL" dirty="0" smtClean="0"/>
              <a:t>→ </a:t>
            </a:r>
            <a:r>
              <a:rPr lang="es-CL" dirty="0"/>
              <a:t>Mantener aislamiento por 7 días desde la aparición de los síntomas. Los casos asintomáticos terminan su aislamiento 7 días después de la toma de la muestra. </a:t>
            </a:r>
            <a:endParaRPr lang="es-CL" dirty="0" smtClean="0"/>
          </a:p>
          <a:p>
            <a:pPr marL="355600" indent="0">
              <a:buNone/>
            </a:pPr>
            <a:r>
              <a:rPr lang="es-CL" dirty="0" smtClean="0"/>
              <a:t>En </a:t>
            </a:r>
            <a:r>
              <a:rPr lang="es-CL" dirty="0"/>
              <a:t>el caso de personas con </a:t>
            </a:r>
            <a:r>
              <a:rPr lang="es-CL" dirty="0" err="1"/>
              <a:t>inmunocompromiso</a:t>
            </a:r>
            <a:r>
              <a:rPr lang="es-CL" dirty="0"/>
              <a:t>, el aislamiento termina cuando han transcurrido al menos 3 días sin fiebre, asociada a una mejoría clínica de los síntomas y han transcurrido 21 días desde la aparición de los síntomas o la toma de la muestra. </a:t>
            </a:r>
          </a:p>
        </p:txBody>
      </p:sp>
    </p:spTree>
    <p:extLst>
      <p:ext uri="{BB962C8B-B14F-4D97-AF65-F5344CB8AC3E}">
        <p14:creationId xmlns:p14="http://schemas.microsoft.com/office/powerpoint/2010/main" val="1365230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404664"/>
            <a:ext cx="8229600" cy="5976664"/>
          </a:xfrm>
        </p:spPr>
        <p:txBody>
          <a:bodyPr>
            <a:normAutofit fontScale="77500" lnSpcReduction="20000"/>
          </a:bodyPr>
          <a:lstStyle/>
          <a:p>
            <a:r>
              <a:rPr lang="es-CL" b="1" dirty="0"/>
              <a:t>Persona en Alerta </a:t>
            </a:r>
            <a:r>
              <a:rPr lang="es-CL" b="1" dirty="0" smtClean="0"/>
              <a:t>Covid-19</a:t>
            </a:r>
          </a:p>
          <a:p>
            <a:r>
              <a:rPr lang="es-CL" dirty="0" smtClean="0"/>
              <a:t>Persona </a:t>
            </a:r>
            <a:r>
              <a:rPr lang="es-CL" dirty="0"/>
              <a:t>que pernocta o ha estado a menos de un metro de distancia, sin mascarilla o sin el uso correcto de mascarilla, de un caso probable o confirmado sintomático desde 2 días antes y hasta 7 días después del inicio de síntomas del caso o de la toma de muestra. </a:t>
            </a:r>
            <a:endParaRPr lang="es-CL" dirty="0" smtClean="0"/>
          </a:p>
          <a:p>
            <a:endParaRPr lang="es-CL" dirty="0"/>
          </a:p>
          <a:p>
            <a:r>
              <a:rPr lang="es-CL" b="1" dirty="0" smtClean="0"/>
              <a:t>Medidas </a:t>
            </a:r>
            <a:r>
              <a:rPr lang="es-CL" b="1" dirty="0"/>
              <a:t>y Conductas</a:t>
            </a:r>
            <a:r>
              <a:rPr lang="es-CL" b="1" dirty="0" smtClean="0"/>
              <a:t>:</a:t>
            </a:r>
          </a:p>
          <a:p>
            <a:pPr marL="0" indent="0">
              <a:buNone/>
            </a:pPr>
            <a:r>
              <a:rPr lang="es-CL" dirty="0" smtClean="0"/>
              <a:t>→ </a:t>
            </a:r>
            <a:r>
              <a:rPr lang="es-CL" dirty="0"/>
              <a:t>Realizarse un examen confirmatorio por PCR o prueba de detección de antígenos en un centro de salud habilitado por la autoridad sanitaria dentro de los 2 primeros días desde el contacto con el caso. Si la persona presenta síntomas, debe ser de inmediato. Además, debe estar atenta a la aparición de síntomas hasta 10 días desde el último contacto con el caso. </a:t>
            </a:r>
            <a:endParaRPr lang="es-CL" dirty="0" smtClean="0"/>
          </a:p>
          <a:p>
            <a:pPr marL="0" indent="0">
              <a:buNone/>
            </a:pPr>
            <a:r>
              <a:rPr lang="es-CL" dirty="0" smtClean="0"/>
              <a:t>→ </a:t>
            </a:r>
            <a:r>
              <a:rPr lang="es-CL" dirty="0"/>
              <a:t>Como medida de autocuidado, debe evitar actividades sociales y lugares aglomerados y sin ventilación.</a:t>
            </a:r>
          </a:p>
        </p:txBody>
      </p:sp>
    </p:spTree>
    <p:extLst>
      <p:ext uri="{BB962C8B-B14F-4D97-AF65-F5344CB8AC3E}">
        <p14:creationId xmlns:p14="http://schemas.microsoft.com/office/powerpoint/2010/main" val="2322238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476672"/>
            <a:ext cx="8229600" cy="4525963"/>
          </a:xfrm>
        </p:spPr>
        <p:txBody>
          <a:bodyPr>
            <a:normAutofit fontScale="77500" lnSpcReduction="20000"/>
          </a:bodyPr>
          <a:lstStyle/>
          <a:p>
            <a:r>
              <a:rPr lang="es-CL" b="1" dirty="0"/>
              <a:t>Contacto Estrecho</a:t>
            </a:r>
            <a:r>
              <a:rPr lang="es-CL" dirty="0"/>
              <a:t> </a:t>
            </a:r>
            <a:endParaRPr lang="es-CL" dirty="0" smtClean="0"/>
          </a:p>
          <a:p>
            <a:pPr marL="0" indent="0">
              <a:buNone/>
            </a:pPr>
            <a:r>
              <a:rPr lang="es-CL" dirty="0" smtClean="0"/>
              <a:t>Las </a:t>
            </a:r>
            <a:r>
              <a:rPr lang="es-CL" dirty="0"/>
              <a:t>personas consideradas contacto estrecho serán definidas solo por la autoridad sanitaria en caso de confirmarse un brote. Corresponderá a la autoridad sanitaria determinar si se cumplen las condiciones para ser contacto estrecho. No se considerará contacto estrecho a una persona durante un periodo de 60 días después de haber sido un caso confirmado. </a:t>
            </a:r>
            <a:endParaRPr lang="es-CL" dirty="0" smtClean="0"/>
          </a:p>
          <a:p>
            <a:pPr marL="0" indent="0">
              <a:buNone/>
            </a:pPr>
            <a:endParaRPr lang="es-CL" dirty="0"/>
          </a:p>
          <a:p>
            <a:r>
              <a:rPr lang="es-CL" b="1" dirty="0" smtClean="0"/>
              <a:t>Brote</a:t>
            </a:r>
            <a:r>
              <a:rPr lang="es-CL" dirty="0" smtClean="0"/>
              <a:t> </a:t>
            </a:r>
          </a:p>
          <a:p>
            <a:pPr marL="0" indent="0">
              <a:buNone/>
            </a:pPr>
            <a:r>
              <a:rPr lang="es-CL" dirty="0" smtClean="0"/>
              <a:t>En </a:t>
            </a:r>
            <a:r>
              <a:rPr lang="es-CL" dirty="0"/>
              <a:t>el contexto de los establecimientos educacionales, se considerará un brote si en un establecimiento hay 3 o más casos confirmados o probables en 3 o más cursos en un lapso de 14 días.</a:t>
            </a:r>
          </a:p>
        </p:txBody>
      </p:sp>
    </p:spTree>
    <p:extLst>
      <p:ext uri="{BB962C8B-B14F-4D97-AF65-F5344CB8AC3E}">
        <p14:creationId xmlns:p14="http://schemas.microsoft.com/office/powerpoint/2010/main" val="3374714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332656"/>
            <a:ext cx="8229600" cy="4525963"/>
          </a:xfrm>
        </p:spPr>
        <p:txBody>
          <a:bodyPr>
            <a:normAutofit fontScale="55000" lnSpcReduction="20000"/>
          </a:bodyPr>
          <a:lstStyle/>
          <a:p>
            <a:pPr marL="0" indent="0">
              <a:buNone/>
            </a:pPr>
            <a:r>
              <a:rPr lang="es-CL" b="1" dirty="0"/>
              <a:t>2. Plan Estratégico </a:t>
            </a:r>
            <a:endParaRPr lang="es-CL" b="1" dirty="0" smtClean="0"/>
          </a:p>
          <a:p>
            <a:pPr marL="0" indent="0">
              <a:buNone/>
            </a:pPr>
            <a:endParaRPr lang="es-CL" b="1" dirty="0"/>
          </a:p>
          <a:p>
            <a:pPr marL="0" indent="0">
              <a:buNone/>
            </a:pPr>
            <a:r>
              <a:rPr lang="es-CL" dirty="0" smtClean="0"/>
              <a:t>Los </a:t>
            </a:r>
            <a:r>
              <a:rPr lang="es-CL" dirty="0"/>
              <a:t>protocolos de seguimiento de casos se activarán cuando existe al menos un caso confirmado o probable para COVID-19 en un </a:t>
            </a:r>
            <a:r>
              <a:rPr lang="es-CL" dirty="0" smtClean="0"/>
              <a:t>Establecimiento Educacional (EE) </a:t>
            </a:r>
            <a:r>
              <a:rPr lang="es-CL" dirty="0"/>
              <a:t>y la alerta temprana realizada desde el Ministerio de Salud, permitirá pesquisar un </a:t>
            </a:r>
            <a:r>
              <a:rPr lang="es-CL" dirty="0" smtClean="0"/>
              <a:t>curso </a:t>
            </a:r>
            <a:r>
              <a:rPr lang="es-CL" dirty="0"/>
              <a:t>con 3 o más estudiantes confirmados o probables, así como también un EE que tenga 3 o más cursos con 3 o más casos confirmados o probables en un lapso de 14 días (brote, para efectos de vigilancia en EE). </a:t>
            </a:r>
            <a:endParaRPr lang="es-CL" dirty="0" smtClean="0"/>
          </a:p>
          <a:p>
            <a:pPr marL="0" indent="0">
              <a:buNone/>
            </a:pPr>
            <a:r>
              <a:rPr lang="es-CL" dirty="0" smtClean="0"/>
              <a:t>En </a:t>
            </a:r>
            <a:r>
              <a:rPr lang="es-CL" dirty="0"/>
              <a:t>el monitoreo de alerta temprana realizado en el MINSAL, se incluirán los casos sospechosos en cada EE; sin embargo, estos no influyen en el conteo de casos por curso (solo casos confirmados y probables), pero sí influirán en la evaluación del riesgo para cada EE y la toma de decisiones por parte de la SEREMI de Salud. Cuando se detecten dos o más casos en docentes, administrativos o personal auxiliar de EE, con o sin relación con casos en estudiantes de un mismo curso, debe activarse el Protocolo “Trazabilidad de casos confirmados y probables de COVID-19 en trabajadores y Contactos estrechos laborales en brotes o conglomerados</a:t>
            </a:r>
            <a:r>
              <a:rPr lang="es-CL" dirty="0" smtClean="0"/>
              <a:t>”</a:t>
            </a:r>
            <a:endParaRPr lang="es-CL" dirty="0"/>
          </a:p>
        </p:txBody>
      </p:sp>
    </p:spTree>
    <p:extLst>
      <p:ext uri="{BB962C8B-B14F-4D97-AF65-F5344CB8AC3E}">
        <p14:creationId xmlns:p14="http://schemas.microsoft.com/office/powerpoint/2010/main" val="333588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0680" t="21651" r="8841" b="12201"/>
          <a:stretch/>
        </p:blipFill>
        <p:spPr>
          <a:xfrm>
            <a:off x="899592" y="116632"/>
            <a:ext cx="7560840" cy="6615735"/>
          </a:xfrm>
          <a:prstGeom prst="rect">
            <a:avLst/>
          </a:prstGeom>
        </p:spPr>
      </p:pic>
    </p:spTree>
    <p:extLst>
      <p:ext uri="{BB962C8B-B14F-4D97-AF65-F5344CB8AC3E}">
        <p14:creationId xmlns:p14="http://schemas.microsoft.com/office/powerpoint/2010/main" val="3947495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476672"/>
            <a:ext cx="8229600" cy="4525963"/>
          </a:xfrm>
        </p:spPr>
        <p:txBody>
          <a:bodyPr>
            <a:normAutofit fontScale="55000" lnSpcReduction="20000"/>
          </a:bodyPr>
          <a:lstStyle/>
          <a:p>
            <a:pPr marL="0" indent="0">
              <a:buNone/>
            </a:pPr>
            <a:r>
              <a:rPr lang="es-CL" b="1" dirty="0"/>
              <a:t>b. Lugar de </a:t>
            </a:r>
            <a:r>
              <a:rPr lang="es-CL" b="1" dirty="0" smtClean="0"/>
              <a:t>aislamiento</a:t>
            </a:r>
          </a:p>
          <a:p>
            <a:pPr marL="0" indent="0">
              <a:buNone/>
            </a:pPr>
            <a:r>
              <a:rPr lang="es-CL" dirty="0" smtClean="0"/>
              <a:t> </a:t>
            </a:r>
          </a:p>
          <a:p>
            <a:pPr marL="0" indent="0">
              <a:buNone/>
            </a:pPr>
            <a:r>
              <a:rPr lang="es-CL" dirty="0" smtClean="0"/>
              <a:t>Cada </a:t>
            </a:r>
            <a:r>
              <a:rPr lang="es-CL" dirty="0"/>
              <a:t>establecimiento educativo debe contar con un espacio determinado para el aislamiento de casos sospechosos, confirmados o probables de COVID-19 que hayan asistido al EE, para que puedan esperar sin exponer a enfermar a otras personas, mientras se gestiona su salida del EE. </a:t>
            </a:r>
            <a:endParaRPr lang="es-CL" dirty="0" smtClean="0"/>
          </a:p>
          <a:p>
            <a:pPr marL="0" indent="0">
              <a:buNone/>
            </a:pPr>
            <a:r>
              <a:rPr lang="es-CL" dirty="0" smtClean="0"/>
              <a:t>Estos </a:t>
            </a:r>
            <a:r>
              <a:rPr lang="es-CL" dirty="0"/>
              <a:t>lugares de aislamiento deben contar con las siguientes características: </a:t>
            </a:r>
            <a:endParaRPr lang="es-CL" dirty="0" smtClean="0"/>
          </a:p>
          <a:p>
            <a:pPr marL="0" indent="0">
              <a:buNone/>
            </a:pPr>
            <a:r>
              <a:rPr lang="es-CL" dirty="0" smtClean="0"/>
              <a:t>→ </a:t>
            </a:r>
            <a:r>
              <a:rPr lang="es-CL" dirty="0"/>
              <a:t>El espacio deberá ser adaptado para esta finalidad y tener acceso limitado. </a:t>
            </a:r>
            <a:endParaRPr lang="es-CL" dirty="0" smtClean="0"/>
          </a:p>
          <a:p>
            <a:pPr marL="0" indent="0">
              <a:buNone/>
            </a:pPr>
            <a:r>
              <a:rPr lang="es-CL" dirty="0" smtClean="0"/>
              <a:t>→ </a:t>
            </a:r>
            <a:r>
              <a:rPr lang="es-CL" dirty="0"/>
              <a:t>El lugar deberá contar con ventilación natural </a:t>
            </a:r>
            <a:endParaRPr lang="es-CL" dirty="0" smtClean="0"/>
          </a:p>
          <a:p>
            <a:pPr marL="0" indent="0">
              <a:buNone/>
            </a:pPr>
            <a:r>
              <a:rPr lang="es-CL" dirty="0" smtClean="0"/>
              <a:t>→ </a:t>
            </a:r>
            <a:r>
              <a:rPr lang="es-CL" dirty="0"/>
              <a:t>El adulto responsable de casos COVID-19 en el EE que acompaña al caso hasta el lugar de aislamiento deberá portar en todo momento con mascarilla de tipo quirúrgica y mantener una distancia física mayor a 1 metro con el caso índice. </a:t>
            </a:r>
            <a:endParaRPr lang="es-CL" dirty="0" smtClean="0"/>
          </a:p>
          <a:p>
            <a:pPr marL="0" indent="0">
              <a:buNone/>
            </a:pPr>
            <a:r>
              <a:rPr lang="es-CL" dirty="0" smtClean="0"/>
              <a:t>→ </a:t>
            </a:r>
            <a:r>
              <a:rPr lang="es-CL" dirty="0"/>
              <a:t>Una vez que el caso se retire del lugar de aislamiento, el personal encargado de limpieza del EE, deberá mantener la ventilación por a lo menos 30 minutos antes de limpiar y desinfectar suelos y superficies. El personal de limpieza debe utilizar medidas de protección de mascarilla y guantes, idealmente pechera desechable, elementos que deben desecharse al final del procedimiento en una bolsa, con posterior lavado de </a:t>
            </a:r>
            <a:r>
              <a:rPr lang="es-CL" dirty="0" smtClean="0"/>
              <a:t>manos.</a:t>
            </a:r>
          </a:p>
          <a:p>
            <a:pPr marL="0" indent="0">
              <a:buNone/>
            </a:pPr>
            <a:endParaRPr lang="es-CL" dirty="0"/>
          </a:p>
        </p:txBody>
      </p:sp>
    </p:spTree>
    <p:extLst>
      <p:ext uri="{BB962C8B-B14F-4D97-AF65-F5344CB8AC3E}">
        <p14:creationId xmlns:p14="http://schemas.microsoft.com/office/powerpoint/2010/main" val="3015050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332656"/>
            <a:ext cx="8229600" cy="6264696"/>
          </a:xfrm>
        </p:spPr>
        <p:txBody>
          <a:bodyPr>
            <a:normAutofit fontScale="70000" lnSpcReduction="20000"/>
          </a:bodyPr>
          <a:lstStyle/>
          <a:p>
            <a:pPr marL="0" indent="0">
              <a:buNone/>
            </a:pPr>
            <a:r>
              <a:rPr lang="es-CL" b="1" dirty="0"/>
              <a:t>c. Medidas para funcionarios y </a:t>
            </a:r>
            <a:r>
              <a:rPr lang="es-CL" b="1" dirty="0" smtClean="0"/>
              <a:t>docentes:</a:t>
            </a:r>
          </a:p>
          <a:p>
            <a:pPr marL="0" indent="0">
              <a:buNone/>
            </a:pPr>
            <a:r>
              <a:rPr lang="es-CL" dirty="0" smtClean="0"/>
              <a:t>Todo </a:t>
            </a:r>
            <a:r>
              <a:rPr lang="es-CL" dirty="0"/>
              <a:t>funcionario que sea un caso confirmado o probable de COVID-19 deberá cumplir con aislamiento por lo que establezca la definición de caso vigente. Cuando en el EE se presenten dos o más trabajadores confirmados o probables de COVID-19, se estará frente a un brote laboral, con lo cual la SEREMI realizará las acciones establecidas en el protocolo de “Trazabilidad de casos confirmados y probables de COVID-19 en trabajadores y Contactos estrechos laborales en brotes o conglomerados</a:t>
            </a:r>
            <a:r>
              <a:rPr lang="es-CL" dirty="0" smtClean="0"/>
              <a:t>”</a:t>
            </a:r>
          </a:p>
          <a:p>
            <a:pPr marL="0" indent="0">
              <a:buNone/>
            </a:pPr>
            <a:r>
              <a:rPr lang="es-CL" dirty="0"/>
              <a:t>Si un docente es caso confirmado, debe cumplir con aislamiento y los estudiantes de los cursos en los que hizo clases pasan a ser personas en alerta COVID-19 por lo que continúan con sus clases presenciales. Si el trabajador comienza con síntomas estando presente en el EE, este deberá retirarse del EE o en su defecto aislarse en un espacio habilitado para estos fines, mientras se gestiona la salida del caso fuera del EE. </a:t>
            </a:r>
            <a:endParaRPr lang="es-CL" dirty="0" smtClean="0"/>
          </a:p>
          <a:p>
            <a:pPr marL="0" indent="0">
              <a:buNone/>
            </a:pPr>
            <a:r>
              <a:rPr lang="es-CL" dirty="0" smtClean="0"/>
              <a:t>El </a:t>
            </a:r>
            <a:r>
              <a:rPr lang="es-CL" dirty="0"/>
              <a:t>trabajador confirmado de COVID-19 deberá avisar de su condición a las personas que cumplan con la definición de personas en alerta de COVID-19, lo que incluye dar aviso a la dirección del EE para que este avise a los apoderados de párvulos o estudiantes que sean clasificados como personas en alerta de COVID-19 según normativa vigente.</a:t>
            </a:r>
            <a:endParaRPr lang="es-CL" dirty="0" smtClean="0"/>
          </a:p>
          <a:p>
            <a:pPr marL="0" indent="0">
              <a:buNone/>
            </a:pPr>
            <a:endParaRPr lang="es-CL" dirty="0"/>
          </a:p>
        </p:txBody>
      </p:sp>
    </p:spTree>
    <p:extLst>
      <p:ext uri="{BB962C8B-B14F-4D97-AF65-F5344CB8AC3E}">
        <p14:creationId xmlns:p14="http://schemas.microsoft.com/office/powerpoint/2010/main" val="461491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404664"/>
            <a:ext cx="8229600" cy="5544616"/>
          </a:xfrm>
        </p:spPr>
        <p:txBody>
          <a:bodyPr>
            <a:normAutofit fontScale="70000" lnSpcReduction="20000"/>
          </a:bodyPr>
          <a:lstStyle/>
          <a:p>
            <a:pPr marL="0" indent="0">
              <a:buNone/>
            </a:pPr>
            <a:r>
              <a:rPr lang="es-CL" b="1" dirty="0"/>
              <a:t>d. Cuadrillas Sanitarias</a:t>
            </a:r>
            <a:r>
              <a:rPr lang="es-CL" dirty="0"/>
              <a:t> </a:t>
            </a:r>
            <a:endParaRPr lang="es-CL" dirty="0" smtClean="0"/>
          </a:p>
          <a:p>
            <a:pPr marL="0" indent="0">
              <a:buNone/>
            </a:pPr>
            <a:endParaRPr lang="es-CL" dirty="0" smtClean="0"/>
          </a:p>
          <a:p>
            <a:pPr marL="0" indent="0">
              <a:buNone/>
            </a:pPr>
            <a:r>
              <a:rPr lang="es-CL" dirty="0" smtClean="0"/>
              <a:t>Para </a:t>
            </a:r>
            <a:r>
              <a:rPr lang="es-CL" dirty="0"/>
              <a:t>las acciones requeridas de prevención y control, se establece la estrategia de cuadrillas sanitarias, formadas con representantes de los estamentos de la comunidad educativa vinculados al EE. </a:t>
            </a:r>
            <a:endParaRPr lang="es-CL" dirty="0" smtClean="0"/>
          </a:p>
          <a:p>
            <a:pPr marL="0" indent="0">
              <a:buNone/>
            </a:pPr>
            <a:r>
              <a:rPr lang="es-CL" dirty="0" smtClean="0"/>
              <a:t>Para </a:t>
            </a:r>
            <a:r>
              <a:rPr lang="es-CL" dirty="0"/>
              <a:t>mantener un seguimiento activo de las medidas de prevención y control a través de la comunicación de riesgo, educación y promoción de la salud, existirá un referente en el Ministerio de Educación (coordinador/a del Comité de formación integral y convivencia escolar del MINEDUC) quien se vinculará directamente con el área de Promoción de la Salud de la SEREMI de Salud para el trabajo con las cuadrillas sanitarias. Generando dicho vínculo, se podrá realizar un trabajo integrado que identifique las necesidades de cada comunidad escolar y facilite acciones en beneficio de dicha comunidad, a fin de mantener una buena situación sanitaria en los EE. </a:t>
            </a:r>
          </a:p>
        </p:txBody>
      </p:sp>
    </p:spTree>
    <p:extLst>
      <p:ext uri="{BB962C8B-B14F-4D97-AF65-F5344CB8AC3E}">
        <p14:creationId xmlns:p14="http://schemas.microsoft.com/office/powerpoint/2010/main" val="2197130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dirty="0"/>
              <a:t>Conductos </a:t>
            </a:r>
            <a:r>
              <a:rPr lang="es-CL" dirty="0" smtClean="0"/>
              <a:t>de </a:t>
            </a:r>
            <a:r>
              <a:rPr lang="es-CL" dirty="0"/>
              <a:t>comunicación </a:t>
            </a:r>
          </a:p>
        </p:txBody>
      </p:sp>
      <p:sp>
        <p:nvSpPr>
          <p:cNvPr id="7" name="AutoShape 2" descr="Resultado de imagen para whatsap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0" name="Picture 6" descr="Resultado de imagen para whats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90" y="5011715"/>
            <a:ext cx="1731114" cy="17311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l="10080" t="10080" r="9280" b="9281"/>
          <a:stretch/>
        </p:blipFill>
        <p:spPr bwMode="auto">
          <a:xfrm>
            <a:off x="4193957" y="5373216"/>
            <a:ext cx="1224137" cy="122413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83568" y="1700808"/>
            <a:ext cx="7560840" cy="3416320"/>
          </a:xfrm>
          <a:prstGeom prst="rect">
            <a:avLst/>
          </a:prstGeom>
          <a:noFill/>
        </p:spPr>
        <p:txBody>
          <a:bodyPr wrap="square" rtlCol="0">
            <a:spAutoFit/>
          </a:bodyPr>
          <a:lstStyle/>
          <a:p>
            <a:r>
              <a:rPr lang="es-CL" dirty="0" smtClean="0"/>
              <a:t>Al retomar las clases presenciales, la libreta de comunicaciones vuelve a ser el principal medio de comunicación entre el establecimiento y los apoderados, pero entendiendo que aún no se han integrado la totalidad de los estudiantes, se mantendrán los grupos de </a:t>
            </a:r>
            <a:r>
              <a:rPr lang="es-CL" dirty="0" err="1" smtClean="0"/>
              <a:t>Whatsaap</a:t>
            </a:r>
            <a:r>
              <a:rPr lang="es-CL" dirty="0" smtClean="0"/>
              <a:t> de los cursos, </a:t>
            </a:r>
            <a:r>
              <a:rPr lang="es-CL" dirty="0" err="1" smtClean="0"/>
              <a:t>resepetando</a:t>
            </a:r>
            <a:r>
              <a:rPr lang="es-CL" dirty="0" smtClean="0"/>
              <a:t> horario y días de trabajo de las docentes para enviar mensajes.</a:t>
            </a:r>
          </a:p>
          <a:p>
            <a:r>
              <a:rPr lang="es-CL" dirty="0" smtClean="0"/>
              <a:t>Cuando sea necesario se publicará diferentes tipo de información en el Facebook e Instagram de la escuela.</a:t>
            </a:r>
          </a:p>
          <a:p>
            <a:r>
              <a:rPr lang="es-CL" dirty="0" smtClean="0"/>
              <a:t>Los apoderados que lo deseen puede hacer llegar su correo electrónico a Dirección y así poder enviar dicho informativo de forma más formal.  </a:t>
            </a:r>
          </a:p>
          <a:p>
            <a:endParaRPr lang="es-CL" dirty="0"/>
          </a:p>
          <a:p>
            <a:r>
              <a:rPr lang="es-CL" dirty="0" smtClean="0"/>
              <a:t>Horarios para comunicarse con los docentes Lunes a Viernes de 8:30 a 18:00</a:t>
            </a:r>
          </a:p>
          <a:p>
            <a:r>
              <a:rPr lang="es-CL" dirty="0" smtClean="0"/>
              <a:t>Teléfono escuela: 227254336 </a:t>
            </a:r>
            <a:endParaRPr lang="es-CL" dirty="0"/>
          </a:p>
        </p:txBody>
      </p:sp>
      <p:sp>
        <p:nvSpPr>
          <p:cNvPr id="9" name="AutoShape 4" descr="Cambio de look para Instagram! Nuevo logo y experiencia renovada • ENTER.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 name="Imagen 9"/>
          <p:cNvPicPr>
            <a:picLocks noChangeAspect="1"/>
          </p:cNvPicPr>
          <p:nvPr/>
        </p:nvPicPr>
        <p:blipFill rotWithShape="1">
          <a:blip r:embed="rId4"/>
          <a:srcRect l="36374" t="25144" r="34437" b="24197"/>
          <a:stretch/>
        </p:blipFill>
        <p:spPr>
          <a:xfrm>
            <a:off x="2534027" y="5123299"/>
            <a:ext cx="1224136" cy="1591377"/>
          </a:xfrm>
          <a:prstGeom prst="rect">
            <a:avLst/>
          </a:prstGeom>
        </p:spPr>
      </p:pic>
      <p:sp>
        <p:nvSpPr>
          <p:cNvPr id="12" name="AutoShape 6" descr="Gmail tiene nuevo logo, y se fusiona con Chat y Docs para crear Google  Workspace, el sustituto de G Suite para productivida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4" name="Imagen 13"/>
          <p:cNvPicPr>
            <a:picLocks noChangeAspect="1"/>
          </p:cNvPicPr>
          <p:nvPr/>
        </p:nvPicPr>
        <p:blipFill rotWithShape="1">
          <a:blip r:embed="rId5"/>
          <a:srcRect t="21637" b="20527"/>
          <a:stretch/>
        </p:blipFill>
        <p:spPr>
          <a:xfrm>
            <a:off x="5853888" y="5589240"/>
            <a:ext cx="2619375" cy="1008112"/>
          </a:xfrm>
          <a:prstGeom prst="rect">
            <a:avLst/>
          </a:prstGeom>
        </p:spPr>
      </p:pic>
    </p:spTree>
    <p:extLst>
      <p:ext uri="{BB962C8B-B14F-4D97-AF65-F5344CB8AC3E}">
        <p14:creationId xmlns:p14="http://schemas.microsoft.com/office/powerpoint/2010/main" val="1489007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Recados y Comunicaciones</a:t>
            </a:r>
            <a:endParaRPr lang="es-CL" dirty="0"/>
          </a:p>
        </p:txBody>
      </p:sp>
      <p:sp>
        <p:nvSpPr>
          <p:cNvPr id="3" name="Marcador de contenido 2"/>
          <p:cNvSpPr>
            <a:spLocks noGrp="1"/>
          </p:cNvSpPr>
          <p:nvPr>
            <p:ph idx="1"/>
          </p:nvPr>
        </p:nvSpPr>
        <p:spPr>
          <a:xfrm>
            <a:off x="457200" y="1600200"/>
            <a:ext cx="8229600" cy="4997152"/>
          </a:xfrm>
        </p:spPr>
        <p:txBody>
          <a:bodyPr>
            <a:normAutofit fontScale="85000" lnSpcReduction="20000"/>
          </a:bodyPr>
          <a:lstStyle/>
          <a:p>
            <a:r>
              <a:rPr lang="es-CL" dirty="0" smtClean="0"/>
              <a:t>Para ser más expedita la entrada y salida de los estudiantes, además de evitar así aglomeraciones. Les recordamos que todo lo que se quiere comunicar a las docentes (colación, remedios, dinero </a:t>
            </a:r>
            <a:r>
              <a:rPr lang="es-CL" dirty="0" err="1" smtClean="0"/>
              <a:t>etc</a:t>
            </a:r>
            <a:r>
              <a:rPr lang="es-CL" dirty="0" smtClean="0"/>
              <a:t>) se debe hacer vía libreta, así quedando respaldo de la información entregada y que esta fue recibida por quien corresponda.</a:t>
            </a:r>
          </a:p>
          <a:p>
            <a:r>
              <a:rPr lang="es-CL" dirty="0" smtClean="0"/>
              <a:t>Los certificados y/o copias de informes deben ser solicitados con 24 horas de anticipación, puede ser por escrito, por teléfono al 227254336 o al mail de la tía Macarena, </a:t>
            </a:r>
            <a:r>
              <a:rPr lang="es-CL" dirty="0" smtClean="0">
                <a:hlinkClick r:id="rId2"/>
              </a:rPr>
              <a:t>escuela.especial.di@gmail.com</a:t>
            </a:r>
            <a:r>
              <a:rPr lang="es-CL" dirty="0" smtClean="0"/>
              <a:t>  </a:t>
            </a:r>
          </a:p>
          <a:p>
            <a:r>
              <a:rPr lang="es-CL" dirty="0" smtClean="0"/>
              <a:t>Recuerde que debe justificar todas las inasistencias de su hijo a través de un certificado médico, comunicación y/o llamando a la escuela.</a:t>
            </a:r>
            <a:endParaRPr lang="es-CL" dirty="0"/>
          </a:p>
        </p:txBody>
      </p:sp>
    </p:spTree>
    <p:extLst>
      <p:ext uri="{BB962C8B-B14F-4D97-AF65-F5344CB8AC3E}">
        <p14:creationId xmlns:p14="http://schemas.microsoft.com/office/powerpoint/2010/main" val="28467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Sellos </a:t>
            </a:r>
          </a:p>
        </p:txBody>
      </p:sp>
      <p:sp>
        <p:nvSpPr>
          <p:cNvPr id="3" name="Marcador de contenido 2"/>
          <p:cNvSpPr>
            <a:spLocks noGrp="1"/>
          </p:cNvSpPr>
          <p:nvPr>
            <p:ph idx="1"/>
          </p:nvPr>
        </p:nvSpPr>
        <p:spPr/>
        <p:txBody>
          <a:bodyPr>
            <a:normAutofit fontScale="47500" lnSpcReduction="20000"/>
          </a:bodyPr>
          <a:lstStyle/>
          <a:p>
            <a:endParaRPr lang="es-CL" dirty="0"/>
          </a:p>
          <a:p>
            <a:pPr lvl="0"/>
            <a:r>
              <a:rPr lang="es-CL" dirty="0"/>
              <a:t> Nuestro estudiante es el agente más IMPORTANTE dentro del sistema escolar y proyecto educativo.</a:t>
            </a:r>
          </a:p>
          <a:p>
            <a:pPr lvl="0"/>
            <a:r>
              <a:rPr lang="es-CL" dirty="0"/>
              <a:t>Ser una Escuela inclusiva en todo sentido: serán bienvenidos todos, sean estas miembros del equipo docente, asistente de la educación, padres, apoderados o alumnos con diferentes discapacidades, nacionalidades, identidad de género o pueblos originarios, garantizando que nadie sea afectado por distinciones, exclusiones o restricciones que carezcan de justificación razonable (Ley 20.609, Art.2°).</a:t>
            </a:r>
          </a:p>
          <a:p>
            <a:pPr lvl="0"/>
            <a:r>
              <a:rPr lang="es-CL" dirty="0"/>
              <a:t>Su enseñanza debe ser orientada a satisfacer sus necesidades particulares de aprendizaje.</a:t>
            </a:r>
          </a:p>
          <a:p>
            <a:pPr lvl="0"/>
            <a:r>
              <a:rPr lang="es-CL" dirty="0"/>
              <a:t>Los elementos fundamentales de aprendizaje para cada alumno será nuestro punto de trabajo inicial año a año.</a:t>
            </a:r>
          </a:p>
          <a:p>
            <a:pPr lvl="0"/>
            <a:r>
              <a:rPr lang="es-CL" dirty="0"/>
              <a:t>El tiempo disponible que posee cada alumno será un valor para desarrollar su aprendizaje y orientará el trabajo del equipo. Cada minuto de interacción, socialización e intervención es de suma importancia para su desarrollo.</a:t>
            </a:r>
          </a:p>
          <a:p>
            <a:pPr lvl="0"/>
            <a:r>
              <a:rPr lang="es-CL" dirty="0"/>
              <a:t>El sustento de nuestro modelo de enseñanza será Ecológico Funcional, es decir, aprender en contextos reales, vivenciando dicho aprendizaje que otorgue elementos realmente importantes y determinantes para la vida.</a:t>
            </a:r>
          </a:p>
          <a:p>
            <a:pPr lvl="0"/>
            <a:r>
              <a:rPr lang="es-CL" dirty="0"/>
              <a:t>Como consecuencia, nuestra enseñanza debe ser pensada como una “Escuela para la Vida”.</a:t>
            </a:r>
          </a:p>
          <a:p>
            <a:endParaRPr lang="es-CL" dirty="0"/>
          </a:p>
        </p:txBody>
      </p:sp>
    </p:spTree>
    <p:extLst>
      <p:ext uri="{BB962C8B-B14F-4D97-AF65-F5344CB8AC3E}">
        <p14:creationId xmlns:p14="http://schemas.microsoft.com/office/powerpoint/2010/main" val="3925962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Centro de Padres </a:t>
            </a:r>
            <a:r>
              <a:rPr lang="es-CL" dirty="0" smtClean="0"/>
              <a:t>2022</a:t>
            </a:r>
            <a:endParaRPr lang="es-CL" dirty="0"/>
          </a:p>
        </p:txBody>
      </p:sp>
      <p:sp>
        <p:nvSpPr>
          <p:cNvPr id="3" name="2 Marcador de contenido"/>
          <p:cNvSpPr>
            <a:spLocks noGrp="1"/>
          </p:cNvSpPr>
          <p:nvPr>
            <p:ph idx="1"/>
          </p:nvPr>
        </p:nvSpPr>
        <p:spPr/>
        <p:txBody>
          <a:bodyPr/>
          <a:lstStyle/>
          <a:p>
            <a:r>
              <a:rPr lang="es-CL" dirty="0" smtClean="0"/>
              <a:t>Cada </a:t>
            </a:r>
            <a:r>
              <a:rPr lang="es-CL" dirty="0"/>
              <a:t>curso deberá tener un </a:t>
            </a:r>
            <a:r>
              <a:rPr lang="es-CL" dirty="0" smtClean="0"/>
              <a:t>Delegado </a:t>
            </a:r>
            <a:r>
              <a:rPr lang="es-CL" dirty="0"/>
              <a:t>frente al CPA, quién deberá asistir a las reuniones que se realicen y plantear las ideas e inquietudes de sus representados</a:t>
            </a:r>
            <a:r>
              <a:rPr lang="es-CL" dirty="0" smtClean="0"/>
              <a:t>.</a:t>
            </a:r>
          </a:p>
          <a:p>
            <a:r>
              <a:rPr lang="es-CL" dirty="0" smtClean="0"/>
              <a:t>Cada curso debe presentar un postulante al CPA y se realizará la votación a través de formulario google.</a:t>
            </a:r>
            <a:endParaRPr lang="es-CL" dirty="0"/>
          </a:p>
        </p:txBody>
      </p:sp>
    </p:spTree>
    <p:extLst>
      <p:ext uri="{BB962C8B-B14F-4D97-AF65-F5344CB8AC3E}">
        <p14:creationId xmlns:p14="http://schemas.microsoft.com/office/powerpoint/2010/main" val="11519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Medidas de Higiene y Trazabilidad </a:t>
            </a:r>
            <a:endParaRPr lang="es-CL" dirty="0"/>
          </a:p>
        </p:txBody>
      </p:sp>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908" t="18133" r="1210" b="16635"/>
          <a:stretch/>
        </p:blipFill>
        <p:spPr>
          <a:xfrm>
            <a:off x="413828" y="1417639"/>
            <a:ext cx="2213956" cy="2836630"/>
          </a:xfr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t="17451"/>
          <a:stretch/>
        </p:blipFill>
        <p:spPr>
          <a:xfrm>
            <a:off x="6173114" y="1916832"/>
            <a:ext cx="2813169" cy="3096344"/>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23400" r="17801" b="25850"/>
          <a:stretch/>
        </p:blipFill>
        <p:spPr>
          <a:xfrm>
            <a:off x="3983457" y="1417638"/>
            <a:ext cx="1881437" cy="3163490"/>
          </a:xfrm>
          <a:prstGeom prst="rect">
            <a:avLst/>
          </a:prstGeom>
        </p:spPr>
      </p:pic>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l="5785" t="15620" r="1655" b="37521"/>
          <a:stretch/>
        </p:blipFill>
        <p:spPr>
          <a:xfrm>
            <a:off x="636193" y="4437112"/>
            <a:ext cx="3193154" cy="2155379"/>
          </a:xfrm>
          <a:prstGeom prst="rect">
            <a:avLst/>
          </a:prstGeom>
        </p:spPr>
      </p:pic>
    </p:spTree>
    <p:extLst>
      <p:ext uri="{BB962C8B-B14F-4D97-AF65-F5344CB8AC3E}">
        <p14:creationId xmlns:p14="http://schemas.microsoft.com/office/powerpoint/2010/main" val="3937055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Medidas de higiene y protección personal para </a:t>
            </a:r>
            <a:r>
              <a:rPr lang="es-MX" dirty="0" smtClean="0"/>
              <a:t>estudiantes y apoderados</a:t>
            </a:r>
            <a:endParaRPr lang="es-CL" dirty="0"/>
          </a:p>
        </p:txBody>
      </p:sp>
      <p:sp>
        <p:nvSpPr>
          <p:cNvPr id="3" name="Marcador de contenido 2"/>
          <p:cNvSpPr>
            <a:spLocks noGrp="1"/>
          </p:cNvSpPr>
          <p:nvPr>
            <p:ph idx="1"/>
          </p:nvPr>
        </p:nvSpPr>
        <p:spPr/>
        <p:txBody>
          <a:bodyPr>
            <a:normAutofit lnSpcReduction="10000"/>
          </a:bodyPr>
          <a:lstStyle/>
          <a:p>
            <a:pPr marL="0" indent="0" algn="just">
              <a:lnSpc>
                <a:spcPct val="107000"/>
              </a:lnSpc>
              <a:spcBef>
                <a:spcPts val="200"/>
              </a:spcBef>
              <a:buNone/>
            </a:pPr>
            <a:r>
              <a:rPr lang="es-CL" b="1" dirty="0">
                <a:latin typeface="Calibri Light" panose="020F0302020204030204" pitchFamily="34" charset="0"/>
                <a:ea typeface="Times New Roman" panose="02020603050405020304" pitchFamily="18" charset="0"/>
                <a:cs typeface="Times New Roman" panose="02020603050405020304" pitchFamily="18" charset="0"/>
              </a:rPr>
              <a:t>Apoderados y Alumnos </a:t>
            </a:r>
          </a:p>
          <a:p>
            <a:pPr marL="114300" indent="0" algn="just">
              <a:lnSpc>
                <a:spcPct val="107000"/>
              </a:lnSpc>
              <a:buNone/>
            </a:pPr>
            <a:r>
              <a:rPr lang="es-CL" b="1" dirty="0">
                <a:latin typeface="Bookman Old Style" panose="02050604050505020204" pitchFamily="18"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pPr>
            <a:r>
              <a:rPr lang="es-CL" dirty="0">
                <a:latin typeface="Calibri" panose="020F0502020204030204" pitchFamily="34" charset="0"/>
                <a:ea typeface="Calibri" panose="020F0502020204030204" pitchFamily="34" charset="0"/>
                <a:cs typeface="Calibri" panose="020F0502020204030204" pitchFamily="34" charset="0"/>
              </a:rPr>
              <a:t>Uso obligatorio de mascarilla y buen uso de esta. </a:t>
            </a:r>
            <a:endParaRPr lang="es-CL"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pPr>
            <a:r>
              <a:rPr lang="es-CL" dirty="0">
                <a:latin typeface="Calibri" panose="020F0502020204030204" pitchFamily="34" charset="0"/>
                <a:ea typeface="Calibri" panose="020F0502020204030204" pitchFamily="34" charset="0"/>
                <a:cs typeface="Calibri" panose="020F0502020204030204" pitchFamily="34" charset="0"/>
              </a:rPr>
              <a:t>Toma de temperatura al ingreso. </a:t>
            </a:r>
            <a:endParaRPr lang="es-CL"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pPr>
            <a:r>
              <a:rPr lang="es-CL" dirty="0">
                <a:latin typeface="Calibri" panose="020F0502020204030204" pitchFamily="34" charset="0"/>
                <a:ea typeface="Calibri" panose="020F0502020204030204" pitchFamily="34" charset="0"/>
                <a:cs typeface="Calibri" panose="020F0502020204030204" pitchFamily="34" charset="0"/>
              </a:rPr>
              <a:t>Desinfección de manos con alcohol gel y planta de los zapatos con mezcla de amonio </a:t>
            </a:r>
            <a:r>
              <a:rPr lang="es-CL" dirty="0" smtClean="0">
                <a:latin typeface="Calibri" panose="020F0502020204030204" pitchFamily="34" charset="0"/>
                <a:ea typeface="Calibri" panose="020F0502020204030204" pitchFamily="34" charset="0"/>
                <a:cs typeface="Calibri" panose="020F0502020204030204" pitchFamily="34" charset="0"/>
              </a:rPr>
              <a:t>cuaternario al ingreso al establecimiento.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es-CL" dirty="0">
              <a:latin typeface="Calibri" panose="020F0502020204030204" pitchFamily="34" charset="0"/>
              <a:ea typeface="Calibri" panose="020F0502020204030204" pitchFamily="34" charset="0"/>
              <a:cs typeface="Times New Roman" panose="02020603050405020304" pitchFamily="18" charset="0"/>
            </a:endParaRPr>
          </a:p>
          <a:p>
            <a:endParaRPr lang="es-CL" dirty="0"/>
          </a:p>
          <a:p>
            <a:endParaRPr lang="es-CL" dirty="0"/>
          </a:p>
        </p:txBody>
      </p:sp>
    </p:spTree>
    <p:extLst>
      <p:ext uri="{BB962C8B-B14F-4D97-AF65-F5344CB8AC3E}">
        <p14:creationId xmlns:p14="http://schemas.microsoft.com/office/powerpoint/2010/main" val="975616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1263" y="404664"/>
            <a:ext cx="8229600" cy="1143000"/>
          </a:xfrm>
        </p:spPr>
        <p:txBody>
          <a:bodyPr>
            <a:normAutofit fontScale="90000"/>
          </a:bodyPr>
          <a:lstStyle/>
          <a:p>
            <a:r>
              <a:rPr lang="es-CL" b="1" dirty="0"/>
              <a:t>PROTOCOLO DE ACCIONES EN CASO DE EMERGENCIAS Y ACCIDENTES </a:t>
            </a:r>
            <a:br>
              <a:rPr lang="es-CL" b="1" dirty="0"/>
            </a:br>
            <a:endParaRPr lang="es-CL" dirty="0"/>
          </a:p>
        </p:txBody>
      </p:sp>
      <p:sp>
        <p:nvSpPr>
          <p:cNvPr id="3" name="Marcador de contenido 2"/>
          <p:cNvSpPr>
            <a:spLocks noGrp="1"/>
          </p:cNvSpPr>
          <p:nvPr>
            <p:ph idx="1"/>
          </p:nvPr>
        </p:nvSpPr>
        <p:spPr/>
        <p:txBody>
          <a:bodyPr>
            <a:normAutofit fontScale="40000" lnSpcReduction="20000"/>
          </a:bodyPr>
          <a:lstStyle/>
          <a:p>
            <a:pPr marL="0" indent="0">
              <a:buNone/>
            </a:pPr>
            <a:r>
              <a:rPr lang="es-CL" dirty="0"/>
              <a:t> </a:t>
            </a:r>
            <a:endParaRPr lang="es-CL" sz="4000" dirty="0"/>
          </a:p>
          <a:p>
            <a:pPr marL="0" indent="0">
              <a:buNone/>
            </a:pPr>
            <a:r>
              <a:rPr lang="es-CL" b="1" dirty="0" smtClean="0"/>
              <a:t>1</a:t>
            </a:r>
            <a:r>
              <a:rPr lang="es-CL" b="1" dirty="0"/>
              <a:t>.- SISMO</a:t>
            </a:r>
            <a:endParaRPr lang="es-CL" dirty="0"/>
          </a:p>
          <a:p>
            <a:pPr marL="0" indent="0">
              <a:buNone/>
            </a:pPr>
            <a:r>
              <a:rPr lang="es-CL" dirty="0"/>
              <a:t> </a:t>
            </a:r>
          </a:p>
          <a:p>
            <a:pPr marL="0" lvl="0" indent="0" fontAlgn="base">
              <a:buNone/>
            </a:pPr>
            <a:r>
              <a:rPr lang="es-CL" dirty="0"/>
              <a:t>Los alumnos seguirán el protocolo de la Escuela: ante un sismo deben permanecer en sus salas, en la zona de seguridad (bajo las mesas o zona central del aula (trastorno motor), protegidos por una colchoneta.</a:t>
            </a:r>
          </a:p>
          <a:p>
            <a:pPr marL="0" lvl="0" indent="0" fontAlgn="base">
              <a:buNone/>
            </a:pPr>
            <a:r>
              <a:rPr lang="es-CL" dirty="0"/>
              <a:t>Pasado el sismo, se evacuará al patio lateral “Zona de </a:t>
            </a:r>
            <a:r>
              <a:rPr lang="es-CL" dirty="0" err="1"/>
              <a:t>Hipoterapia</a:t>
            </a:r>
            <a:r>
              <a:rPr lang="es-CL" dirty="0"/>
              <a:t>”. Paso seguido reingresarán a sus salas.</a:t>
            </a:r>
          </a:p>
          <a:p>
            <a:pPr marL="0" lvl="0" indent="0" fontAlgn="base">
              <a:buNone/>
            </a:pPr>
            <a:r>
              <a:rPr lang="es-CL" dirty="0"/>
              <a:t>El apoderado que lo estime conveniente puede asistir y retirar al alumno del Establecimiento.</a:t>
            </a:r>
          </a:p>
          <a:p>
            <a:pPr marL="0" lvl="0" indent="0" fontAlgn="base">
              <a:buNone/>
            </a:pPr>
            <a:r>
              <a:rPr lang="es-CL" dirty="0"/>
              <a:t>De ser un sismo de menor intensidad, “Temblor”, el furgón realizará el recorrido habitual.</a:t>
            </a:r>
          </a:p>
          <a:p>
            <a:pPr marL="0" lvl="0" indent="0" fontAlgn="base">
              <a:buNone/>
            </a:pPr>
            <a:r>
              <a:rPr lang="es-CL" dirty="0"/>
              <a:t>De ser un sismo fuerte, “Terremoto”, el furgón no hará recorrido y los apoderados deberán asistir a buscar a los alumnos al Establecimiento.</a:t>
            </a:r>
          </a:p>
          <a:p>
            <a:pPr marL="0" lvl="0" indent="0" fontAlgn="base">
              <a:buNone/>
            </a:pPr>
            <a:r>
              <a:rPr lang="es-CL" dirty="0"/>
              <a:t>Si el sismo “Terremoto” ocurre durante el recorrido del furgón, este se devolverá de inmediato al Establecimiento, ya que puede haber peligro en la ruta que ponga en riesgo a los alumnos. Será el apoderado quien retire al alumno/a.</a:t>
            </a:r>
          </a:p>
          <a:p>
            <a:pPr marL="0" indent="0">
              <a:buNone/>
            </a:pPr>
            <a:endParaRPr lang="es-CL" dirty="0" smtClean="0"/>
          </a:p>
          <a:p>
            <a:pPr marL="0" indent="0">
              <a:buNone/>
            </a:pPr>
            <a:r>
              <a:rPr lang="es-CL" b="1" dirty="0" smtClean="0"/>
              <a:t>2</a:t>
            </a:r>
            <a:r>
              <a:rPr lang="es-CL" b="1" dirty="0"/>
              <a:t>.- SINIESTRO (INCENDIO U OTRO)</a:t>
            </a:r>
            <a:endParaRPr lang="es-CL" dirty="0"/>
          </a:p>
          <a:p>
            <a:pPr marL="0" indent="0">
              <a:buNone/>
            </a:pPr>
            <a:r>
              <a:rPr lang="es-CL" dirty="0"/>
              <a:t> </a:t>
            </a:r>
          </a:p>
          <a:p>
            <a:pPr marL="0" lvl="0" indent="0" fontAlgn="base">
              <a:buNone/>
            </a:pPr>
            <a:r>
              <a:rPr lang="es-CL" dirty="0"/>
              <a:t>Evacuación inmediata de los alumnos al patio lateral “Zona de </a:t>
            </a:r>
            <a:r>
              <a:rPr lang="es-CL" dirty="0" err="1"/>
              <a:t>Hipoterapia</a:t>
            </a:r>
            <a:r>
              <a:rPr lang="es-CL" dirty="0"/>
              <a:t>”.</a:t>
            </a:r>
          </a:p>
          <a:p>
            <a:pPr marL="0" lvl="0" indent="0" fontAlgn="base">
              <a:buNone/>
            </a:pPr>
            <a:r>
              <a:rPr lang="es-CL" dirty="0"/>
              <a:t>Ejecución de cadena de emergencia, llamado telefónico a un apoderado de cada curso, avisando la emergencia y solicitando asistir al Establecimiento.</a:t>
            </a:r>
          </a:p>
          <a:p>
            <a:pPr marL="0" lvl="0" indent="0" fontAlgn="base">
              <a:buNone/>
            </a:pPr>
            <a:r>
              <a:rPr lang="es-CL" dirty="0"/>
              <a:t>No se realizará recorrido de furgón escolar.</a:t>
            </a:r>
          </a:p>
          <a:p>
            <a:pPr marL="0" indent="0">
              <a:buNone/>
            </a:pPr>
            <a:r>
              <a:rPr lang="es-CL" dirty="0"/>
              <a:t> </a:t>
            </a:r>
            <a:endParaRPr lang="es-CL" sz="4000" dirty="0"/>
          </a:p>
          <a:p>
            <a:endParaRPr lang="es-CL" dirty="0"/>
          </a:p>
        </p:txBody>
      </p:sp>
    </p:spTree>
    <p:extLst>
      <p:ext uri="{BB962C8B-B14F-4D97-AF65-F5344CB8AC3E}">
        <p14:creationId xmlns:p14="http://schemas.microsoft.com/office/powerpoint/2010/main" val="4126540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404664"/>
            <a:ext cx="8229600" cy="5760640"/>
          </a:xfrm>
        </p:spPr>
        <p:txBody>
          <a:bodyPr>
            <a:normAutofit fontScale="47500" lnSpcReduction="20000"/>
          </a:bodyPr>
          <a:lstStyle/>
          <a:p>
            <a:pPr marL="0" indent="0">
              <a:buNone/>
            </a:pPr>
            <a:r>
              <a:rPr lang="es-CL" b="1" dirty="0" smtClean="0"/>
              <a:t>3. Accidente escolar</a:t>
            </a:r>
          </a:p>
          <a:p>
            <a:pPr marL="0" indent="0">
              <a:buNone/>
            </a:pPr>
            <a:endParaRPr lang="es-CL" b="1" dirty="0" smtClean="0"/>
          </a:p>
          <a:p>
            <a:pPr marL="0" indent="0">
              <a:buNone/>
            </a:pPr>
            <a:r>
              <a:rPr lang="es-CL" b="1" dirty="0" smtClean="0"/>
              <a:t>3.1</a:t>
            </a:r>
            <a:r>
              <a:rPr lang="es-CL" b="1" dirty="0"/>
              <a:t>.- LEVE </a:t>
            </a:r>
            <a:endParaRPr lang="es-CL" dirty="0"/>
          </a:p>
          <a:p>
            <a:pPr marL="0" indent="0">
              <a:buNone/>
            </a:pPr>
            <a:r>
              <a:rPr lang="es-CL" dirty="0"/>
              <a:t> </a:t>
            </a:r>
          </a:p>
          <a:p>
            <a:pPr marL="0" indent="0">
              <a:buNone/>
            </a:pPr>
            <a:r>
              <a:rPr lang="es-CL" dirty="0"/>
              <a:t>CAÍDAS MENORES, CONVULSIONES, CORTES, TORCEDURAS, ETC.</a:t>
            </a:r>
          </a:p>
          <a:p>
            <a:pPr marL="0" indent="0">
              <a:buNone/>
            </a:pPr>
            <a:endParaRPr lang="es-CL" dirty="0" smtClean="0"/>
          </a:p>
          <a:p>
            <a:pPr marL="0" indent="0">
              <a:buNone/>
            </a:pPr>
            <a:r>
              <a:rPr lang="es-CL" dirty="0" smtClean="0"/>
              <a:t>Atención </a:t>
            </a:r>
            <a:r>
              <a:rPr lang="es-CL" dirty="0"/>
              <a:t>directa en el Establecimiento e información vía libreta y/o llamado telefónico al apoderado. </a:t>
            </a:r>
          </a:p>
          <a:p>
            <a:pPr marL="0" lvl="0" indent="0" fontAlgn="base">
              <a:buNone/>
            </a:pPr>
            <a:r>
              <a:rPr lang="es-CL" dirty="0"/>
              <a:t>En caso de ser necesario, como requerir asistir a un centro asistencial posteriormente al retiro del alumno, podrá ir el documento de accidente escolar</a:t>
            </a:r>
            <a:r>
              <a:rPr lang="es-CL" dirty="0" smtClean="0"/>
              <a:t>.</a:t>
            </a:r>
          </a:p>
          <a:p>
            <a:pPr marL="0" lvl="0" indent="0" fontAlgn="base">
              <a:buNone/>
            </a:pPr>
            <a:endParaRPr lang="es-CL" dirty="0"/>
          </a:p>
          <a:p>
            <a:pPr marL="0" indent="0">
              <a:buNone/>
            </a:pPr>
            <a:r>
              <a:rPr lang="es-CL" b="1" dirty="0" smtClean="0"/>
              <a:t>3.2</a:t>
            </a:r>
            <a:r>
              <a:rPr lang="es-CL" b="1" dirty="0"/>
              <a:t>.- MODERADOS Y GRAVES</a:t>
            </a:r>
            <a:endParaRPr lang="es-CL" dirty="0"/>
          </a:p>
          <a:p>
            <a:pPr marL="0" indent="0">
              <a:buNone/>
            </a:pPr>
            <a:r>
              <a:rPr lang="es-CL" b="1" dirty="0"/>
              <a:t> </a:t>
            </a:r>
            <a:endParaRPr lang="es-CL" dirty="0"/>
          </a:p>
          <a:p>
            <a:pPr marL="0" indent="0">
              <a:buNone/>
            </a:pPr>
            <a:r>
              <a:rPr lang="es-CL" dirty="0"/>
              <a:t>CAÍDAS CON SANGRADO MODERADO, CAÍDAS EN ALUMNOS </a:t>
            </a:r>
            <a:r>
              <a:rPr lang="es-CL"/>
              <a:t>CON </a:t>
            </a:r>
            <a:r>
              <a:rPr lang="es-CL" smtClean="0"/>
              <a:t>VÁLVULAS </a:t>
            </a:r>
            <a:r>
              <a:rPr lang="es-CL" dirty="0"/>
              <a:t>U OTRO TIPO DE SENSIBILIDAD, COMPROMISO DE CONCIENCIA, ETC.</a:t>
            </a:r>
          </a:p>
          <a:p>
            <a:pPr marL="0" indent="0">
              <a:buNone/>
            </a:pPr>
            <a:r>
              <a:rPr lang="es-CL" dirty="0"/>
              <a:t> </a:t>
            </a:r>
          </a:p>
          <a:p>
            <a:pPr marL="0" lvl="0" indent="0" fontAlgn="base">
              <a:buNone/>
            </a:pPr>
            <a:r>
              <a:rPr lang="es-CL" dirty="0"/>
              <a:t>Asistencia inmediata en Establecimiento y estabilización.</a:t>
            </a:r>
          </a:p>
          <a:p>
            <a:pPr marL="0" lvl="0" indent="0" fontAlgn="base">
              <a:buNone/>
            </a:pPr>
            <a:r>
              <a:rPr lang="es-CL" dirty="0"/>
              <a:t>Derivación inmediata a Servicio de </a:t>
            </a:r>
            <a:r>
              <a:rPr lang="es-CL" dirty="0" smtClean="0"/>
              <a:t>Urgencia:</a:t>
            </a:r>
          </a:p>
          <a:p>
            <a:pPr marL="0" lvl="0" indent="0" fontAlgn="base">
              <a:buNone/>
            </a:pPr>
            <a:r>
              <a:rPr lang="es-CL" dirty="0" smtClean="0"/>
              <a:t>	-Hospital </a:t>
            </a:r>
            <a:r>
              <a:rPr lang="es-CL" dirty="0"/>
              <a:t>Félix Bulnes, alumnos hasta los 14 años 11 meses</a:t>
            </a:r>
          </a:p>
          <a:p>
            <a:pPr marL="0" indent="0">
              <a:buNone/>
            </a:pPr>
            <a:r>
              <a:rPr lang="es-CL" dirty="0" smtClean="0"/>
              <a:t>	Leoncio </a:t>
            </a:r>
            <a:r>
              <a:rPr lang="es-CL" dirty="0"/>
              <a:t>Fernández # 2655, Quinta Normal.</a:t>
            </a:r>
          </a:p>
          <a:p>
            <a:pPr marL="0" indent="0" fontAlgn="base">
              <a:buNone/>
            </a:pPr>
            <a:r>
              <a:rPr lang="es-CL" dirty="0"/>
              <a:t>             </a:t>
            </a:r>
            <a:endParaRPr lang="es-CL" dirty="0" smtClean="0"/>
          </a:p>
          <a:p>
            <a:pPr marL="0" indent="0" fontAlgn="base">
              <a:buNone/>
            </a:pPr>
            <a:r>
              <a:rPr lang="es-CL" dirty="0" smtClean="0"/>
              <a:t>	-  </a:t>
            </a:r>
            <a:r>
              <a:rPr lang="es-CL" dirty="0"/>
              <a:t>Hospital San Juan de Dios (Posta 3), alumnos de 15 años y más.</a:t>
            </a:r>
          </a:p>
          <a:p>
            <a:pPr marL="0" indent="0">
              <a:buNone/>
            </a:pPr>
            <a:r>
              <a:rPr lang="es-CL" dirty="0" smtClean="0"/>
              <a:t>	Huérfanos </a:t>
            </a:r>
            <a:r>
              <a:rPr lang="es-CL" dirty="0"/>
              <a:t># 3255, Santiago.</a:t>
            </a:r>
          </a:p>
          <a:p>
            <a:pPr marL="0" lvl="0" indent="0" fontAlgn="base">
              <a:buNone/>
            </a:pPr>
            <a:endParaRPr lang="es-CL" dirty="0" smtClean="0"/>
          </a:p>
          <a:p>
            <a:pPr marL="0" indent="0" fontAlgn="base">
              <a:buNone/>
            </a:pPr>
            <a:endParaRPr lang="es-CL" dirty="0"/>
          </a:p>
        </p:txBody>
      </p:sp>
    </p:spTree>
    <p:extLst>
      <p:ext uri="{BB962C8B-B14F-4D97-AF65-F5344CB8AC3E}">
        <p14:creationId xmlns:p14="http://schemas.microsoft.com/office/powerpoint/2010/main" val="976892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7544" y="548680"/>
            <a:ext cx="7920880" cy="5632311"/>
          </a:xfrm>
          <a:prstGeom prst="rect">
            <a:avLst/>
          </a:prstGeom>
        </p:spPr>
        <p:txBody>
          <a:bodyPr wrap="square">
            <a:spAutoFit/>
          </a:bodyPr>
          <a:lstStyle/>
          <a:p>
            <a:r>
              <a:rPr lang="es-CL" dirty="0"/>
              <a:t> </a:t>
            </a:r>
            <a:r>
              <a:rPr lang="es-CL" b="1" dirty="0" smtClean="0"/>
              <a:t>Si </a:t>
            </a:r>
            <a:r>
              <a:rPr lang="es-CL" b="1" dirty="0"/>
              <a:t>ocurre Durante la </a:t>
            </a:r>
            <a:r>
              <a:rPr lang="es-CL" b="1" dirty="0" smtClean="0"/>
              <a:t>Jornada</a:t>
            </a:r>
          </a:p>
          <a:p>
            <a:endParaRPr lang="es-CL" dirty="0"/>
          </a:p>
          <a:p>
            <a:pPr lvl="0" fontAlgn="base"/>
            <a:r>
              <a:rPr lang="es-CL" dirty="0" smtClean="0"/>
              <a:t>En caso de ser un caso grave, se </a:t>
            </a:r>
            <a:r>
              <a:rPr lang="es-CL" dirty="0"/>
              <a:t>informa al apoderado y se le solicita </a:t>
            </a:r>
            <a:r>
              <a:rPr lang="es-CL" dirty="0" smtClean="0"/>
              <a:t>que </a:t>
            </a:r>
            <a:r>
              <a:rPr lang="es-CL" dirty="0"/>
              <a:t>asista al Servicio de Urgencia correspondiente.</a:t>
            </a:r>
          </a:p>
          <a:p>
            <a:pPr lvl="0" fontAlgn="base"/>
            <a:r>
              <a:rPr lang="es-CL" dirty="0"/>
              <a:t>El/la alumno/a será llevado al Servicio de Urgencia, por el furgón escolar y se quedará con una persona adulta del Establecimiento hasta la llegada del apoderado.</a:t>
            </a:r>
          </a:p>
          <a:p>
            <a:r>
              <a:rPr lang="es-CL" dirty="0"/>
              <a:t> </a:t>
            </a:r>
          </a:p>
          <a:p>
            <a:r>
              <a:rPr lang="es-CL" b="1" dirty="0"/>
              <a:t>Si ocurre al Finalizar la Jornada (salida de los alumnos del Establecimiento)</a:t>
            </a:r>
            <a:endParaRPr lang="es-CL" dirty="0"/>
          </a:p>
          <a:p>
            <a:pPr lvl="0" fontAlgn="base"/>
            <a:endParaRPr lang="es-CL" dirty="0" smtClean="0"/>
          </a:p>
          <a:p>
            <a:pPr lvl="0" fontAlgn="base"/>
            <a:r>
              <a:rPr lang="es-CL" dirty="0" smtClean="0"/>
              <a:t>Llamado </a:t>
            </a:r>
            <a:r>
              <a:rPr lang="es-CL" dirty="0"/>
              <a:t>al apoderado para concurrir al Servicio de Urgencia.</a:t>
            </a:r>
          </a:p>
          <a:p>
            <a:pPr lvl="0" fontAlgn="base"/>
            <a:r>
              <a:rPr lang="es-CL" dirty="0"/>
              <a:t>De haber apoyo externo (apoderado con auto</a:t>
            </a:r>
            <a:r>
              <a:rPr lang="es-CL" dirty="0" smtClean="0"/>
              <a:t>), </a:t>
            </a:r>
            <a:r>
              <a:rPr lang="es-CL" dirty="0"/>
              <a:t>se le solicitará el apoyo para llevar al alumno y al adulto al Servicio de Urgencia.</a:t>
            </a:r>
          </a:p>
          <a:p>
            <a:pPr lvl="0" fontAlgn="base"/>
            <a:r>
              <a:rPr lang="es-CL" dirty="0"/>
              <a:t>De no contar con apoyo externo, será uno de los furgones el encargado de llevar al alumno con el adulto al Servicio de Urgencia.</a:t>
            </a:r>
          </a:p>
          <a:p>
            <a:pPr lvl="0" fontAlgn="base"/>
            <a:r>
              <a:rPr lang="es-CL" dirty="0"/>
              <a:t>Cada docente deberá informar del accidente a los apoderados de los alumnos que no tendrán furgón, solicitando que los retiren en la Escuela y/o informando que habrá un retraso considerable en el recorrido.</a:t>
            </a:r>
          </a:p>
          <a:p>
            <a:pPr lvl="0" fontAlgn="base"/>
            <a:r>
              <a:rPr lang="es-CL" dirty="0"/>
              <a:t>El alumno/a estará acompañado del adulto del Establecimiento hasta la llegada del apoderado al Servicio de Urgencia.</a:t>
            </a:r>
          </a:p>
        </p:txBody>
      </p:sp>
    </p:spTree>
    <p:extLst>
      <p:ext uri="{BB962C8B-B14F-4D97-AF65-F5344CB8AC3E}">
        <p14:creationId xmlns:p14="http://schemas.microsoft.com/office/powerpoint/2010/main" val="2877391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Rutina de Muda</a:t>
            </a:r>
            <a:endParaRPr lang="es-CL" dirty="0"/>
          </a:p>
        </p:txBody>
      </p:sp>
      <p:sp>
        <p:nvSpPr>
          <p:cNvPr id="3" name="Marcador de contenido 2"/>
          <p:cNvSpPr>
            <a:spLocks noGrp="1"/>
          </p:cNvSpPr>
          <p:nvPr>
            <p:ph idx="1"/>
          </p:nvPr>
        </p:nvSpPr>
        <p:spPr/>
        <p:txBody>
          <a:bodyPr>
            <a:normAutofit fontScale="70000" lnSpcReduction="20000"/>
          </a:bodyPr>
          <a:lstStyle/>
          <a:p>
            <a:pPr lvl="0" algn="just">
              <a:lnSpc>
                <a:spcPct val="107000"/>
              </a:lnSpc>
              <a:buFont typeface="Symbol" panose="05050102010706020507" pitchFamily="18" charset="2"/>
              <a:buChar char=""/>
            </a:pPr>
            <a:r>
              <a:rPr lang="es-CL" dirty="0">
                <a:latin typeface="Calibri" panose="020F0502020204030204" pitchFamily="34" charset="0"/>
                <a:ea typeface="Calibri" panose="020F0502020204030204" pitchFamily="34" charset="0"/>
                <a:cs typeface="Times New Roman" panose="02020603050405020304" pitchFamily="18" charset="0"/>
              </a:rPr>
              <a:t>Todo niño que se mude debe contar con la respectiva autorización firmada por el </a:t>
            </a:r>
            <a:r>
              <a:rPr lang="es-CL" dirty="0" smtClean="0">
                <a:latin typeface="Calibri" panose="020F0502020204030204" pitchFamily="34" charset="0"/>
                <a:ea typeface="Calibri" panose="020F0502020204030204" pitchFamily="34" charset="0"/>
                <a:cs typeface="Times New Roman" panose="02020603050405020304" pitchFamily="18" charset="0"/>
              </a:rPr>
              <a:t>apoderado. </a:t>
            </a:r>
          </a:p>
          <a:p>
            <a:pPr lvl="0" algn="just">
              <a:lnSpc>
                <a:spcPct val="107000"/>
              </a:lnSpc>
              <a:buFont typeface="Symbol" panose="05050102010706020507" pitchFamily="18" charset="2"/>
              <a:buChar char=""/>
            </a:pPr>
            <a:r>
              <a:rPr lang="es-CL" dirty="0" smtClean="0">
                <a:latin typeface="Calibri" panose="020F0502020204030204" pitchFamily="34" charset="0"/>
                <a:ea typeface="Calibri" panose="020F0502020204030204" pitchFamily="34" charset="0"/>
                <a:cs typeface="Times New Roman" panose="02020603050405020304" pitchFamily="18" charset="0"/>
              </a:rPr>
              <a:t>Antes </a:t>
            </a:r>
            <a:r>
              <a:rPr lang="es-CL" dirty="0">
                <a:latin typeface="Calibri" panose="020F0502020204030204" pitchFamily="34" charset="0"/>
                <a:ea typeface="Calibri" panose="020F0502020204030204" pitchFamily="34" charset="0"/>
                <a:cs typeface="Times New Roman" panose="02020603050405020304" pitchFamily="18" charset="0"/>
              </a:rPr>
              <a:t>de iniciar la muda, la encargada deberá tener puesto los implementos de seguridad: pechera, guantes quirúrgicos, escudo facial y mascarilla.</a:t>
            </a:r>
          </a:p>
          <a:p>
            <a:pPr lvl="0" algn="just">
              <a:lnSpc>
                <a:spcPct val="107000"/>
              </a:lnSpc>
              <a:spcAft>
                <a:spcPts val="800"/>
              </a:spcAft>
              <a:buFont typeface="Symbol" panose="05050102010706020507" pitchFamily="18" charset="2"/>
              <a:buChar char=""/>
            </a:pPr>
            <a:r>
              <a:rPr lang="es-CL" dirty="0">
                <a:latin typeface="Calibri" panose="020F0502020204030204" pitchFamily="34" charset="0"/>
                <a:ea typeface="Calibri" panose="020F0502020204030204" pitchFamily="34" charset="0"/>
                <a:cs typeface="Times New Roman" panose="02020603050405020304" pitchFamily="18" charset="0"/>
              </a:rPr>
              <a:t>La camilla dispondrá de una sábana desechable para cada muda.</a:t>
            </a:r>
          </a:p>
          <a:p>
            <a:pPr lvl="0" algn="just">
              <a:lnSpc>
                <a:spcPct val="107000"/>
              </a:lnSpc>
              <a:spcAft>
                <a:spcPts val="800"/>
              </a:spcAft>
              <a:buFont typeface="Symbol" panose="05050102010706020507" pitchFamily="18" charset="2"/>
              <a:buChar char=""/>
            </a:pPr>
            <a:r>
              <a:rPr lang="es-CL" dirty="0">
                <a:latin typeface="Calibri" panose="020F0502020204030204" pitchFamily="34" charset="0"/>
                <a:ea typeface="Calibri" panose="020F0502020204030204" pitchFamily="34" charset="0"/>
                <a:cs typeface="Times New Roman" panose="02020603050405020304" pitchFamily="18" charset="0"/>
              </a:rPr>
              <a:t>El encargado de la muda deberá velar que el papelero sea de uso exclusivo para botar solo los pañales cambiados, el cual irá en bolsas </a:t>
            </a:r>
            <a:r>
              <a:rPr lang="es-CL" dirty="0" smtClean="0">
                <a:latin typeface="Calibri" panose="020F0502020204030204" pitchFamily="34" charset="0"/>
                <a:ea typeface="Calibri" panose="020F0502020204030204" pitchFamily="34" charset="0"/>
                <a:cs typeface="Times New Roman" panose="02020603050405020304" pitchFamily="18" charset="0"/>
              </a:rPr>
              <a:t>individuales las que serán enviadas por los apoderados.</a:t>
            </a:r>
            <a:endParaRPr lang="es-CL"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Symbol" panose="05050102010706020507" pitchFamily="18" charset="2"/>
              <a:buChar char=""/>
            </a:pPr>
            <a:r>
              <a:rPr lang="es-CL" dirty="0">
                <a:latin typeface="Calibri" panose="020F0502020204030204" pitchFamily="34" charset="0"/>
                <a:ea typeface="Calibri" panose="020F0502020204030204" pitchFamily="34" charset="0"/>
                <a:cs typeface="Times New Roman" panose="02020603050405020304" pitchFamily="18" charset="0"/>
              </a:rPr>
              <a:t>Al finalizar las mudas, se desinfectará la camilla, el basurero y la sala en general con amonio cuaternario</a:t>
            </a:r>
            <a:r>
              <a:rPr lang="es-CL" dirty="0" smtClean="0">
                <a:latin typeface="Calibri" panose="020F0502020204030204" pitchFamily="34" charset="0"/>
                <a:ea typeface="Calibri" panose="020F0502020204030204" pitchFamily="34" charset="0"/>
                <a:cs typeface="Times New Roman" panose="02020603050405020304" pitchFamily="18" charset="0"/>
              </a:rPr>
              <a:t>.</a:t>
            </a:r>
          </a:p>
          <a:p>
            <a:pPr marL="0" lvl="0" indent="0" algn="just">
              <a:lnSpc>
                <a:spcPct val="107000"/>
              </a:lnSpc>
              <a:spcAft>
                <a:spcPts val="800"/>
              </a:spcAft>
              <a:buNone/>
            </a:pPr>
            <a:r>
              <a:rPr lang="es-CL" dirty="0" smtClean="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3978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Protocolo Furgón Escolar</a:t>
            </a:r>
            <a:endParaRPr lang="es-CL" dirty="0"/>
          </a:p>
        </p:txBody>
      </p:sp>
      <p:sp>
        <p:nvSpPr>
          <p:cNvPr id="3" name="Marcador de contenido 2"/>
          <p:cNvSpPr>
            <a:spLocks noGrp="1"/>
          </p:cNvSpPr>
          <p:nvPr>
            <p:ph idx="1"/>
          </p:nvPr>
        </p:nvSpPr>
        <p:spPr/>
        <p:txBody>
          <a:bodyPr>
            <a:normAutofit fontScale="47500" lnSpcReduction="20000"/>
          </a:bodyPr>
          <a:lstStyle/>
          <a:p>
            <a:pPr lvl="0" algn="just">
              <a:lnSpc>
                <a:spcPct val="107000"/>
              </a:lnSpc>
              <a:buFont typeface="Symbol" panose="05050102010706020507" pitchFamily="18" charset="2"/>
              <a:buChar char=""/>
            </a:pPr>
            <a:r>
              <a:rPr lang="es-CL" dirty="0">
                <a:latin typeface="Calibri" panose="020F0502020204030204" pitchFamily="34" charset="0"/>
                <a:ea typeface="Calibri" panose="020F0502020204030204" pitchFamily="34" charset="0"/>
                <a:cs typeface="Times New Roman" panose="02020603050405020304" pitchFamily="18" charset="0"/>
              </a:rPr>
              <a:t>Antes de iniciar el recorrido, tanto el chofer como el asistente deberán chequear todos los implementos de seguridad (termómetro, alcohol gel, toallitas desinfectantes, toalla de papel, desinfectante en aerosol y mascarillas de cambio).</a:t>
            </a:r>
          </a:p>
          <a:p>
            <a:pPr marL="114300" indent="0" algn="just">
              <a:lnSpc>
                <a:spcPct val="107000"/>
              </a:lnSpc>
              <a:buNone/>
            </a:pPr>
            <a:endParaRPr lang="es-CL"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Symbol" panose="05050102010706020507" pitchFamily="18" charset="2"/>
              <a:buChar char=""/>
            </a:pPr>
            <a:r>
              <a:rPr lang="es-CL" dirty="0">
                <a:latin typeface="Calibri" panose="020F0502020204030204" pitchFamily="34" charset="0"/>
                <a:ea typeface="Calibri" panose="020F0502020204030204" pitchFamily="34" charset="0"/>
                <a:cs typeface="Times New Roman" panose="02020603050405020304" pitchFamily="18" charset="0"/>
              </a:rPr>
              <a:t>Durante el recorrido ambas personas (chofer y asistente) no podrán estar sin mascarilla) aunque vayan solos, es decir, sin niños.</a:t>
            </a:r>
          </a:p>
          <a:p>
            <a:pPr lvl="0" algn="just">
              <a:lnSpc>
                <a:spcPct val="107000"/>
              </a:lnSpc>
              <a:spcAft>
                <a:spcPts val="800"/>
              </a:spcAft>
              <a:buFont typeface="Symbol" panose="05050102010706020507" pitchFamily="18" charset="2"/>
              <a:buChar char=""/>
            </a:pPr>
            <a:r>
              <a:rPr lang="es-CL" dirty="0">
                <a:latin typeface="Calibri" panose="020F0502020204030204" pitchFamily="34" charset="0"/>
                <a:ea typeface="Calibri" panose="020F0502020204030204" pitchFamily="34" charset="0"/>
                <a:cs typeface="Times New Roman" panose="02020603050405020304" pitchFamily="18" charset="0"/>
              </a:rPr>
              <a:t>Antes de subir al alumno, este se someterá a la toma de temperatura, chequeo de mascarilla y su uso correcto, desinfectando sus manos con alcohol </a:t>
            </a:r>
            <a:r>
              <a:rPr lang="es-CL" dirty="0" smtClean="0">
                <a:latin typeface="Calibri" panose="020F0502020204030204" pitchFamily="34" charset="0"/>
                <a:ea typeface="Calibri" panose="020F0502020204030204" pitchFamily="34" charset="0"/>
                <a:cs typeface="Times New Roman" panose="02020603050405020304" pitchFamily="18" charset="0"/>
              </a:rPr>
              <a:t>gel. En caso de presentar algún síntoma el Establecimiento se reserva el derecho a no subir al estudiante al furgón escolar.</a:t>
            </a:r>
            <a:endParaRPr lang="es-CL"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Symbol" panose="05050102010706020507" pitchFamily="18" charset="2"/>
              <a:buChar char=""/>
            </a:pPr>
            <a:r>
              <a:rPr lang="es-CL" dirty="0">
                <a:latin typeface="Calibri" panose="020F0502020204030204" pitchFamily="34" charset="0"/>
                <a:ea typeface="Calibri" panose="020F0502020204030204" pitchFamily="34" charset="0"/>
                <a:cs typeface="Times New Roman" panose="02020603050405020304" pitchFamily="18" charset="0"/>
              </a:rPr>
              <a:t>De presentar fiebre, no podrá subir y se informará tanto al Establecimiento como al apoderado.</a:t>
            </a:r>
          </a:p>
          <a:p>
            <a:pPr lvl="0" algn="just">
              <a:lnSpc>
                <a:spcPct val="107000"/>
              </a:lnSpc>
              <a:spcAft>
                <a:spcPts val="800"/>
              </a:spcAft>
              <a:buFont typeface="Symbol" panose="05050102010706020507" pitchFamily="18" charset="2"/>
              <a:buChar char=""/>
            </a:pPr>
            <a:r>
              <a:rPr lang="es-CL" dirty="0">
                <a:latin typeface="Calibri" panose="020F0502020204030204" pitchFamily="34" charset="0"/>
                <a:ea typeface="Calibri" panose="020F0502020204030204" pitchFamily="34" charset="0"/>
                <a:cs typeface="Times New Roman" panose="02020603050405020304" pitchFamily="18" charset="0"/>
              </a:rPr>
              <a:t>Terminado cada recorrido, se volverá a sanitizar el vehículo con amonio cuaternario en todas sus butacas y cabina en general. </a:t>
            </a:r>
          </a:p>
          <a:p>
            <a:pPr lvl="0" algn="just">
              <a:lnSpc>
                <a:spcPct val="107000"/>
              </a:lnSpc>
              <a:spcAft>
                <a:spcPts val="800"/>
              </a:spcAft>
              <a:buFont typeface="Symbol" panose="05050102010706020507" pitchFamily="18" charset="2"/>
              <a:buChar char=""/>
            </a:pPr>
            <a:r>
              <a:rPr lang="es-CL" dirty="0">
                <a:latin typeface="Calibri" panose="020F0502020204030204" pitchFamily="34" charset="0"/>
                <a:ea typeface="Calibri" panose="020F0502020204030204" pitchFamily="34" charset="0"/>
                <a:cs typeface="Times New Roman" panose="02020603050405020304" pitchFamily="18" charset="0"/>
              </a:rPr>
              <a:t>La sanitización del furgón se hará antes de iniciar el recorrido así como también al finalizar, para volver a usarlo al día siguiente</a:t>
            </a:r>
            <a:r>
              <a:rPr lang="es-CL" dirty="0" smtClean="0">
                <a:latin typeface="Calibri" panose="020F0502020204030204" pitchFamily="34" charset="0"/>
                <a:ea typeface="Calibri" panose="020F0502020204030204" pitchFamily="34" charset="0"/>
                <a:cs typeface="Times New Roman" panose="02020603050405020304" pitchFamily="18" charset="0"/>
              </a:rPr>
              <a:t>.</a:t>
            </a:r>
          </a:p>
          <a:p>
            <a:pPr lvl="0" algn="just">
              <a:lnSpc>
                <a:spcPct val="107000"/>
              </a:lnSpc>
              <a:spcAft>
                <a:spcPts val="800"/>
              </a:spcAft>
              <a:buFont typeface="Symbol" panose="05050102010706020507" pitchFamily="18" charset="2"/>
              <a:buChar char=""/>
            </a:pPr>
            <a:r>
              <a:rPr lang="es-CL" dirty="0" smtClean="0">
                <a:latin typeface="Calibri" panose="020F0502020204030204" pitchFamily="34" charset="0"/>
                <a:ea typeface="Calibri" panose="020F0502020204030204" pitchFamily="34" charset="0"/>
                <a:cs typeface="Times New Roman" panose="02020603050405020304" pitchFamily="18" charset="0"/>
              </a:rPr>
              <a:t>No se puede ingerir alimentos dentro del furgón, por lo que está prohibido que los estudiantes se suban con su desayuno en las manos</a:t>
            </a:r>
            <a:endParaRPr lang="es-CL" dirty="0">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2145862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Útiles escolares</a:t>
            </a:r>
            <a:endParaRPr lang="es-CL" dirty="0"/>
          </a:p>
        </p:txBody>
      </p:sp>
      <p:sp>
        <p:nvSpPr>
          <p:cNvPr id="3" name="Marcador de contenido 2"/>
          <p:cNvSpPr>
            <a:spLocks noGrp="1"/>
          </p:cNvSpPr>
          <p:nvPr>
            <p:ph idx="1"/>
          </p:nvPr>
        </p:nvSpPr>
        <p:spPr/>
        <p:txBody>
          <a:bodyPr/>
          <a:lstStyle/>
          <a:p>
            <a:r>
              <a:rPr lang="es-CL" dirty="0" smtClean="0"/>
              <a:t>Bolsa con mascarillas de repuesto</a:t>
            </a:r>
          </a:p>
          <a:p>
            <a:r>
              <a:rPr lang="es-CL" dirty="0" smtClean="0"/>
              <a:t>Alcohol gel</a:t>
            </a:r>
          </a:p>
          <a:p>
            <a:r>
              <a:rPr lang="es-CL" dirty="0" smtClean="0"/>
              <a:t>Estuche con lápices de colores, lápiz grafito, sacapuntas, goma de borrar, pegamento, tijeras.</a:t>
            </a:r>
          </a:p>
          <a:p>
            <a:r>
              <a:rPr lang="es-CL" dirty="0" smtClean="0"/>
              <a:t>Cuaderno </a:t>
            </a:r>
          </a:p>
          <a:p>
            <a:pPr marL="0" indent="0">
              <a:buNone/>
            </a:pPr>
            <a:r>
              <a:rPr lang="es-CL" b="1" dirty="0" smtClean="0"/>
              <a:t>No se pueden compartir materiales</a:t>
            </a:r>
            <a:endParaRPr lang="es-CL" b="1" dirty="0"/>
          </a:p>
          <a:p>
            <a:pPr marL="0" indent="0">
              <a:buNone/>
            </a:pPr>
            <a:endParaRPr lang="es-CL"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3601" t="14300" r="13601" b="6951"/>
          <a:stretch/>
        </p:blipFill>
        <p:spPr>
          <a:xfrm>
            <a:off x="7268799" y="4276182"/>
            <a:ext cx="1395034" cy="2012069"/>
          </a:xfrm>
          <a:prstGeom prst="rect">
            <a:avLst/>
          </a:prstGeom>
        </p:spPr>
      </p:pic>
      <p:cxnSp>
        <p:nvCxnSpPr>
          <p:cNvPr id="6" name="Conector recto 5"/>
          <p:cNvCxnSpPr/>
          <p:nvPr/>
        </p:nvCxnSpPr>
        <p:spPr>
          <a:xfrm flipH="1">
            <a:off x="6732240" y="4077072"/>
            <a:ext cx="2304256" cy="2231653"/>
          </a:xfrm>
          <a:prstGeom prst="line">
            <a:avLst/>
          </a:prstGeom>
        </p:spPr>
        <p:style>
          <a:lnRef idx="3">
            <a:schemeClr val="dk1"/>
          </a:lnRef>
          <a:fillRef idx="0">
            <a:schemeClr val="dk1"/>
          </a:fillRef>
          <a:effectRef idx="2">
            <a:schemeClr val="dk1"/>
          </a:effectRef>
          <a:fontRef idx="minor">
            <a:schemeClr val="tx1"/>
          </a:fontRef>
        </p:style>
      </p:cxnSp>
      <p:cxnSp>
        <p:nvCxnSpPr>
          <p:cNvPr id="7" name="Conector recto 6"/>
          <p:cNvCxnSpPr/>
          <p:nvPr/>
        </p:nvCxnSpPr>
        <p:spPr>
          <a:xfrm>
            <a:off x="7092280" y="4077072"/>
            <a:ext cx="1851880" cy="237626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7089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Organización 1° Semestre 2022</a:t>
            </a:r>
            <a:endParaRPr lang="es-CL" dirty="0"/>
          </a:p>
        </p:txBody>
      </p:sp>
      <p:sp>
        <p:nvSpPr>
          <p:cNvPr id="3" name="Marcador de contenido 2"/>
          <p:cNvSpPr>
            <a:spLocks noGrp="1"/>
          </p:cNvSpPr>
          <p:nvPr>
            <p:ph idx="1"/>
          </p:nvPr>
        </p:nvSpPr>
        <p:spPr/>
        <p:txBody>
          <a:bodyPr>
            <a:normAutofit fontScale="70000" lnSpcReduction="20000"/>
          </a:bodyPr>
          <a:lstStyle/>
          <a:p>
            <a:pPr>
              <a:buFont typeface="Wingdings" panose="05000000000000000000" pitchFamily="2" charset="2"/>
              <a:buChar char="v"/>
            </a:pPr>
            <a:r>
              <a:rPr lang="es-CL" dirty="0" smtClean="0"/>
              <a:t>Marzo/ Abril</a:t>
            </a:r>
          </a:p>
          <a:p>
            <a:pPr marL="0" indent="0">
              <a:buNone/>
            </a:pPr>
            <a:r>
              <a:rPr lang="es-CL" dirty="0" smtClean="0"/>
              <a:t>Entrevistas personales con cada uno de los apoderados.</a:t>
            </a:r>
          </a:p>
          <a:p>
            <a:r>
              <a:rPr lang="es-CL" dirty="0" smtClean="0"/>
              <a:t>01 de abril: Día del autismo (Polera azul)</a:t>
            </a:r>
          </a:p>
          <a:p>
            <a:r>
              <a:rPr lang="es-CL" dirty="0" smtClean="0"/>
              <a:t>08 de abril: Día de la Actividad Física</a:t>
            </a:r>
          </a:p>
          <a:p>
            <a:r>
              <a:rPr lang="es-CL" dirty="0" smtClean="0"/>
              <a:t>22 de abril: Día del Libro</a:t>
            </a:r>
          </a:p>
          <a:p>
            <a:r>
              <a:rPr lang="es-CL" dirty="0" smtClean="0"/>
              <a:t>26 de abril: Día de la Convivencia Escolar</a:t>
            </a:r>
          </a:p>
          <a:p>
            <a:pPr>
              <a:buFont typeface="Wingdings" panose="05000000000000000000" pitchFamily="2" charset="2"/>
              <a:buChar char="v"/>
            </a:pPr>
            <a:r>
              <a:rPr lang="es-CL" dirty="0" smtClean="0"/>
              <a:t>Mayo</a:t>
            </a:r>
          </a:p>
          <a:p>
            <a:r>
              <a:rPr lang="es-CL" dirty="0" smtClean="0"/>
              <a:t>02 de mayo: Día del Trabajador</a:t>
            </a:r>
          </a:p>
          <a:p>
            <a:r>
              <a:rPr lang="es-CL" dirty="0" smtClean="0"/>
              <a:t>04 y 05: Reuniones de apoderados</a:t>
            </a:r>
          </a:p>
          <a:p>
            <a:r>
              <a:rPr lang="es-CL" dirty="0" smtClean="0"/>
              <a:t>06 de mayo: Desayuno/once día de la madre</a:t>
            </a:r>
          </a:p>
          <a:p>
            <a:r>
              <a:rPr lang="es-CL" dirty="0" smtClean="0"/>
              <a:t>11 de mayo: Día del estudiante</a:t>
            </a:r>
          </a:p>
          <a:p>
            <a:r>
              <a:rPr lang="es-CL" dirty="0" smtClean="0"/>
              <a:t>23 de mayo: Día de las Glorias Navales (21 de mayo)</a:t>
            </a:r>
          </a:p>
          <a:p>
            <a:r>
              <a:rPr lang="es-CL" dirty="0" smtClean="0"/>
              <a:t>23 al 27 de mayo: Semana de la Seguridad Escolar</a:t>
            </a:r>
          </a:p>
          <a:p>
            <a:endParaRPr lang="es-CL" dirty="0"/>
          </a:p>
        </p:txBody>
      </p:sp>
    </p:spTree>
    <p:extLst>
      <p:ext uri="{BB962C8B-B14F-4D97-AF65-F5344CB8AC3E}">
        <p14:creationId xmlns:p14="http://schemas.microsoft.com/office/powerpoint/2010/main" val="397948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Decretos</a:t>
            </a:r>
          </a:p>
        </p:txBody>
      </p:sp>
      <p:sp>
        <p:nvSpPr>
          <p:cNvPr id="3" name="2 Marcador de contenido"/>
          <p:cNvSpPr>
            <a:spLocks noGrp="1"/>
          </p:cNvSpPr>
          <p:nvPr>
            <p:ph idx="1"/>
          </p:nvPr>
        </p:nvSpPr>
        <p:spPr/>
        <p:txBody>
          <a:bodyPr>
            <a:normAutofit fontScale="85000" lnSpcReduction="10000"/>
          </a:bodyPr>
          <a:lstStyle/>
          <a:p>
            <a:r>
              <a:rPr lang="es-CL" b="1" dirty="0"/>
              <a:t>Decreto 87: </a:t>
            </a:r>
            <a:r>
              <a:rPr lang="es-CL" dirty="0"/>
              <a:t>Talleres Laborales</a:t>
            </a:r>
          </a:p>
          <a:p>
            <a:pPr marL="0" indent="0">
              <a:buNone/>
            </a:pPr>
            <a:endParaRPr lang="es-CL" dirty="0"/>
          </a:p>
          <a:p>
            <a:r>
              <a:rPr lang="es-CL" b="1" dirty="0"/>
              <a:t>Decreto 83: </a:t>
            </a:r>
            <a:r>
              <a:rPr lang="es-CL" dirty="0"/>
              <a:t>Pre </a:t>
            </a:r>
            <a:r>
              <a:rPr lang="es-CL" dirty="0" err="1"/>
              <a:t>Kinder</a:t>
            </a:r>
            <a:r>
              <a:rPr lang="es-CL" dirty="0"/>
              <a:t>/ </a:t>
            </a:r>
            <a:r>
              <a:rPr lang="es-CL" dirty="0" err="1"/>
              <a:t>Kinder</a:t>
            </a:r>
            <a:endParaRPr lang="es-CL" dirty="0"/>
          </a:p>
          <a:p>
            <a:pPr marL="2286000" lvl="5" indent="0">
              <a:buNone/>
            </a:pPr>
            <a:r>
              <a:rPr lang="es-CL" dirty="0"/>
              <a:t> </a:t>
            </a:r>
            <a:r>
              <a:rPr lang="es-CL" sz="3200" dirty="0"/>
              <a:t>1° a 8° Básico</a:t>
            </a:r>
          </a:p>
          <a:p>
            <a:pPr marL="2286000" lvl="5" indent="0">
              <a:buNone/>
            </a:pPr>
            <a:endParaRPr lang="es-CL" sz="3200" dirty="0"/>
          </a:p>
          <a:p>
            <a:pPr marL="228600" lvl="5"/>
            <a:r>
              <a:rPr lang="es-CL" sz="3200" b="1" dirty="0"/>
              <a:t>Decreto 170:  </a:t>
            </a:r>
            <a:r>
              <a:rPr lang="es-CL" sz="3200" dirty="0"/>
              <a:t> fija normas para determinar los alumnos con necesidades educativas especiales que serán beneficiarios de la subvención para educación especial. (Documentación para matrícula) </a:t>
            </a:r>
            <a:r>
              <a:rPr lang="es-CL" sz="3200" b="1" dirty="0"/>
              <a:t>Obligatoriedad de Certificado Médico al día. </a:t>
            </a:r>
          </a:p>
        </p:txBody>
      </p:sp>
    </p:spTree>
    <p:extLst>
      <p:ext uri="{BB962C8B-B14F-4D97-AF65-F5344CB8AC3E}">
        <p14:creationId xmlns:p14="http://schemas.microsoft.com/office/powerpoint/2010/main" val="2704646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404664"/>
            <a:ext cx="8229600" cy="4525963"/>
          </a:xfrm>
        </p:spPr>
        <p:txBody>
          <a:bodyPr>
            <a:normAutofit fontScale="85000" lnSpcReduction="20000"/>
          </a:bodyPr>
          <a:lstStyle/>
          <a:p>
            <a:pPr>
              <a:buFont typeface="Wingdings" panose="05000000000000000000" pitchFamily="2" charset="2"/>
              <a:buChar char="v"/>
            </a:pPr>
            <a:r>
              <a:rPr lang="es-CL" dirty="0" smtClean="0"/>
              <a:t>Junio</a:t>
            </a:r>
          </a:p>
          <a:p>
            <a:r>
              <a:rPr lang="es-CL" dirty="0" smtClean="0"/>
              <a:t>05 de junio: Día mundial del Medio Ambiente</a:t>
            </a:r>
          </a:p>
          <a:p>
            <a:r>
              <a:rPr lang="es-CL" dirty="0" smtClean="0"/>
              <a:t>17 de junio: Desayuno/ once Día del Padre</a:t>
            </a:r>
          </a:p>
          <a:p>
            <a:r>
              <a:rPr lang="es-CL" dirty="0" smtClean="0"/>
              <a:t>21 al 25 junio: </a:t>
            </a:r>
            <a:r>
              <a:rPr lang="es-CL" dirty="0" err="1" smtClean="0"/>
              <a:t>wiñol</a:t>
            </a:r>
            <a:r>
              <a:rPr lang="es-CL" dirty="0" smtClean="0"/>
              <a:t> </a:t>
            </a:r>
            <a:r>
              <a:rPr lang="es-CL" dirty="0" err="1" smtClean="0"/>
              <a:t>Tripantu</a:t>
            </a:r>
            <a:r>
              <a:rPr lang="es-CL" dirty="0" smtClean="0"/>
              <a:t> (Semana de los Pueblos Indígenas)</a:t>
            </a:r>
          </a:p>
          <a:p>
            <a:r>
              <a:rPr lang="es-CL" dirty="0" smtClean="0"/>
              <a:t>24 de junio: Día de los Pueblos Originarios</a:t>
            </a:r>
          </a:p>
          <a:p>
            <a:pPr>
              <a:buFont typeface="Wingdings" panose="05000000000000000000" pitchFamily="2" charset="2"/>
              <a:buChar char="v"/>
            </a:pPr>
            <a:r>
              <a:rPr lang="es-CL" dirty="0" smtClean="0"/>
              <a:t>Julio</a:t>
            </a:r>
          </a:p>
          <a:p>
            <a:r>
              <a:rPr lang="es-CL" dirty="0" smtClean="0"/>
              <a:t>06 de julio: Convivencias finalización primer semestre</a:t>
            </a:r>
          </a:p>
          <a:p>
            <a:r>
              <a:rPr lang="es-CL" dirty="0" smtClean="0"/>
              <a:t>08 de julio: Entrega de informes Primer Semestre</a:t>
            </a:r>
          </a:p>
          <a:p>
            <a:r>
              <a:rPr lang="es-CL" dirty="0" smtClean="0"/>
              <a:t>11 al 22 de julio: Vacaciones de Inverno</a:t>
            </a:r>
          </a:p>
          <a:p>
            <a:r>
              <a:rPr lang="es-CL" dirty="0" smtClean="0"/>
              <a:t>25 de julio: Inicio de clases 2° Semestre</a:t>
            </a:r>
          </a:p>
        </p:txBody>
      </p:sp>
    </p:spTree>
    <p:extLst>
      <p:ext uri="{BB962C8B-B14F-4D97-AF65-F5344CB8AC3E}">
        <p14:creationId xmlns:p14="http://schemas.microsoft.com/office/powerpoint/2010/main" val="3945806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Actualización de Certificados Médicos y/o Valoración de Salud</a:t>
            </a:r>
            <a:endParaRPr lang="es-CL" dirty="0"/>
          </a:p>
        </p:txBody>
      </p:sp>
      <p:sp>
        <p:nvSpPr>
          <p:cNvPr id="3" name="Marcador de contenido 2"/>
          <p:cNvSpPr>
            <a:spLocks noGrp="1"/>
          </p:cNvSpPr>
          <p:nvPr>
            <p:ph idx="1"/>
          </p:nvPr>
        </p:nvSpPr>
        <p:spPr/>
        <p:txBody>
          <a:bodyPr/>
          <a:lstStyle/>
          <a:p>
            <a:r>
              <a:rPr lang="es-CL" dirty="0" smtClean="0"/>
              <a:t>Importante: </a:t>
            </a:r>
          </a:p>
          <a:p>
            <a:pPr>
              <a:buFontTx/>
              <a:buChar char="-"/>
            </a:pPr>
            <a:r>
              <a:rPr lang="es-CL" dirty="0" smtClean="0"/>
              <a:t>El certificado o valoración de salud es obligatorio según las directrices del </a:t>
            </a:r>
            <a:r>
              <a:rPr lang="es-CL" dirty="0" err="1" smtClean="0"/>
              <a:t>Mineduc</a:t>
            </a:r>
            <a:r>
              <a:rPr lang="es-CL" dirty="0" smtClean="0"/>
              <a:t>.</a:t>
            </a:r>
          </a:p>
          <a:p>
            <a:pPr>
              <a:buFontTx/>
              <a:buChar char="-"/>
            </a:pPr>
            <a:r>
              <a:rPr lang="es-CL" dirty="0" smtClean="0"/>
              <a:t>Éste debe ser firmado por: pediatra, neurólogo, psiquiatra, médico familiar o fisiatra en caso de los estudiantes que tengan movilidad reducida.</a:t>
            </a:r>
            <a:endParaRPr lang="es-CL" dirty="0"/>
          </a:p>
        </p:txBody>
      </p:sp>
    </p:spTree>
    <p:extLst>
      <p:ext uri="{BB962C8B-B14F-4D97-AF65-F5344CB8AC3E}">
        <p14:creationId xmlns:p14="http://schemas.microsoft.com/office/powerpoint/2010/main" val="1590471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Estudiantes que deben actualizar su certificado médico o valoración de salud.</a:t>
            </a:r>
            <a:endParaRPr lang="es-CL" dirty="0"/>
          </a:p>
        </p:txBody>
      </p:sp>
      <p:sp>
        <p:nvSpPr>
          <p:cNvPr id="3" name="Marcador de contenido 2"/>
          <p:cNvSpPr>
            <a:spLocks noGrp="1"/>
          </p:cNvSpPr>
          <p:nvPr>
            <p:ph idx="1"/>
          </p:nvPr>
        </p:nvSpPr>
        <p:spPr>
          <a:xfrm>
            <a:off x="457200" y="1600200"/>
            <a:ext cx="3682752" cy="4525963"/>
          </a:xfrm>
        </p:spPr>
        <p:txBody>
          <a:bodyPr>
            <a:normAutofit fontScale="55000" lnSpcReduction="20000"/>
          </a:bodyPr>
          <a:lstStyle/>
          <a:p>
            <a:r>
              <a:rPr lang="es-CL" dirty="0" smtClean="0"/>
              <a:t>Gabriel Herrera Garrido</a:t>
            </a:r>
          </a:p>
          <a:p>
            <a:r>
              <a:rPr lang="es-CL" dirty="0" smtClean="0"/>
              <a:t>Elías Jiménez </a:t>
            </a:r>
            <a:r>
              <a:rPr lang="es-CL" dirty="0" err="1" smtClean="0"/>
              <a:t>Oyarce</a:t>
            </a:r>
            <a:endParaRPr lang="es-CL" dirty="0" smtClean="0"/>
          </a:p>
          <a:p>
            <a:r>
              <a:rPr lang="es-CL" dirty="0" smtClean="0"/>
              <a:t>Nicolás </a:t>
            </a:r>
            <a:r>
              <a:rPr lang="es-CL" dirty="0" err="1" smtClean="0"/>
              <a:t>Opazo</a:t>
            </a:r>
            <a:r>
              <a:rPr lang="es-CL" dirty="0" smtClean="0"/>
              <a:t> Muñoz</a:t>
            </a:r>
          </a:p>
          <a:p>
            <a:r>
              <a:rPr lang="es-CL" dirty="0" smtClean="0"/>
              <a:t>María José Suarez Fuentes</a:t>
            </a:r>
          </a:p>
          <a:p>
            <a:r>
              <a:rPr lang="es-CL" dirty="0" smtClean="0"/>
              <a:t>Julio </a:t>
            </a:r>
            <a:r>
              <a:rPr lang="es-CL" dirty="0" err="1" smtClean="0"/>
              <a:t>Allendes</a:t>
            </a:r>
            <a:r>
              <a:rPr lang="es-CL" dirty="0" smtClean="0"/>
              <a:t> </a:t>
            </a:r>
            <a:r>
              <a:rPr lang="es-CL" dirty="0" err="1" smtClean="0"/>
              <a:t>Bastías</a:t>
            </a:r>
            <a:endParaRPr lang="es-CL" dirty="0" smtClean="0"/>
          </a:p>
          <a:p>
            <a:r>
              <a:rPr lang="es-CL" dirty="0" smtClean="0"/>
              <a:t>Héctor Bravo Canales</a:t>
            </a:r>
          </a:p>
          <a:p>
            <a:r>
              <a:rPr lang="es-CL" dirty="0" smtClean="0"/>
              <a:t>Francisca Figueroa Domínguez</a:t>
            </a:r>
          </a:p>
          <a:p>
            <a:r>
              <a:rPr lang="es-CL" dirty="0" smtClean="0"/>
              <a:t>Leticia Araya Meza</a:t>
            </a:r>
          </a:p>
          <a:p>
            <a:r>
              <a:rPr lang="es-CL" dirty="0" smtClean="0"/>
              <a:t>Demian Febres Román</a:t>
            </a:r>
          </a:p>
          <a:p>
            <a:r>
              <a:rPr lang="es-CL" dirty="0" smtClean="0"/>
              <a:t>Fernanda Guerra Escobar</a:t>
            </a:r>
          </a:p>
          <a:p>
            <a:r>
              <a:rPr lang="es-CL" dirty="0" smtClean="0"/>
              <a:t>Rodrigo Leiva Rojo</a:t>
            </a:r>
          </a:p>
          <a:p>
            <a:r>
              <a:rPr lang="es-CL" dirty="0" smtClean="0"/>
              <a:t>Benjamín Zamora Moran</a:t>
            </a:r>
          </a:p>
          <a:p>
            <a:r>
              <a:rPr lang="es-CL" dirty="0" smtClean="0"/>
              <a:t>Constanza Mirada Mella</a:t>
            </a:r>
          </a:p>
          <a:p>
            <a:r>
              <a:rPr lang="es-CL" dirty="0" smtClean="0"/>
              <a:t>Daniela </a:t>
            </a:r>
            <a:r>
              <a:rPr lang="es-CL" dirty="0" err="1" smtClean="0"/>
              <a:t>Millapi</a:t>
            </a:r>
            <a:r>
              <a:rPr lang="es-CL" dirty="0" smtClean="0"/>
              <a:t> Rebolledo</a:t>
            </a:r>
          </a:p>
          <a:p>
            <a:r>
              <a:rPr lang="es-CL" dirty="0" smtClean="0"/>
              <a:t>Bastián Espejo Riquelme</a:t>
            </a:r>
          </a:p>
          <a:p>
            <a:r>
              <a:rPr lang="es-CL" dirty="0" smtClean="0"/>
              <a:t>Víctor Cifuentes Orrego</a:t>
            </a:r>
          </a:p>
          <a:p>
            <a:pPr marL="0" indent="0">
              <a:buNone/>
            </a:pPr>
            <a:endParaRPr lang="es-CL" dirty="0" smtClean="0"/>
          </a:p>
          <a:p>
            <a:endParaRPr lang="es-CL" dirty="0" smtClean="0"/>
          </a:p>
          <a:p>
            <a:endParaRPr lang="es-CL" dirty="0"/>
          </a:p>
        </p:txBody>
      </p:sp>
      <p:sp>
        <p:nvSpPr>
          <p:cNvPr id="6" name="CuadroTexto 5"/>
          <p:cNvSpPr txBox="1"/>
          <p:nvPr/>
        </p:nvSpPr>
        <p:spPr>
          <a:xfrm>
            <a:off x="5364088" y="1616224"/>
            <a:ext cx="3096344" cy="4247317"/>
          </a:xfrm>
          <a:prstGeom prst="rect">
            <a:avLst/>
          </a:prstGeom>
          <a:noFill/>
        </p:spPr>
        <p:txBody>
          <a:bodyPr wrap="square" rtlCol="0">
            <a:spAutoFit/>
          </a:bodyPr>
          <a:lstStyle/>
          <a:p>
            <a:pPr marL="285750" indent="-285750">
              <a:buFont typeface="Arial" panose="020B0604020202020204" pitchFamily="34" charset="0"/>
              <a:buChar char="•"/>
            </a:pPr>
            <a:r>
              <a:rPr lang="es-CL" dirty="0" smtClean="0"/>
              <a:t>Benjamín Abarca </a:t>
            </a:r>
            <a:r>
              <a:rPr lang="es-CL" dirty="0" err="1" smtClean="0"/>
              <a:t>Chandía</a:t>
            </a:r>
            <a:endParaRPr lang="es-CL" dirty="0" smtClean="0"/>
          </a:p>
          <a:p>
            <a:pPr marL="285750" indent="-285750">
              <a:buFont typeface="Arial" panose="020B0604020202020204" pitchFamily="34" charset="0"/>
              <a:buChar char="•"/>
            </a:pPr>
            <a:r>
              <a:rPr lang="es-CL" dirty="0" smtClean="0"/>
              <a:t>Valentín Díaz Soto</a:t>
            </a:r>
          </a:p>
          <a:p>
            <a:pPr marL="285750" indent="-285750">
              <a:buFont typeface="Arial" panose="020B0604020202020204" pitchFamily="34" charset="0"/>
              <a:buChar char="•"/>
            </a:pPr>
            <a:r>
              <a:rPr lang="es-CL" dirty="0" err="1" smtClean="0"/>
              <a:t>Anaís</a:t>
            </a:r>
            <a:r>
              <a:rPr lang="es-CL" dirty="0" smtClean="0"/>
              <a:t> Bustos Pérez</a:t>
            </a:r>
          </a:p>
          <a:p>
            <a:pPr marL="285750" indent="-285750">
              <a:buFont typeface="Arial" panose="020B0604020202020204" pitchFamily="34" charset="0"/>
              <a:buChar char="•"/>
            </a:pPr>
            <a:r>
              <a:rPr lang="es-CL" dirty="0" smtClean="0"/>
              <a:t>Andrés Cabrera Urzúa</a:t>
            </a:r>
          </a:p>
          <a:p>
            <a:pPr marL="285750" indent="-285750">
              <a:buFont typeface="Arial" panose="020B0604020202020204" pitchFamily="34" charset="0"/>
              <a:buChar char="•"/>
            </a:pPr>
            <a:r>
              <a:rPr lang="es-CL" dirty="0" smtClean="0"/>
              <a:t>Amalia Carroza </a:t>
            </a:r>
            <a:r>
              <a:rPr lang="es-CL" dirty="0" err="1" smtClean="0"/>
              <a:t>Guglielmini</a:t>
            </a:r>
            <a:endParaRPr lang="es-CL" dirty="0" smtClean="0"/>
          </a:p>
          <a:p>
            <a:pPr marL="285750" indent="-285750">
              <a:buFont typeface="Arial" panose="020B0604020202020204" pitchFamily="34" charset="0"/>
              <a:buChar char="•"/>
            </a:pPr>
            <a:r>
              <a:rPr lang="es-CL" dirty="0" smtClean="0"/>
              <a:t>Héctor </a:t>
            </a:r>
            <a:r>
              <a:rPr lang="es-CL" dirty="0" err="1" smtClean="0"/>
              <a:t>Sereño</a:t>
            </a:r>
            <a:r>
              <a:rPr lang="es-CL" dirty="0" smtClean="0"/>
              <a:t> Álvarez</a:t>
            </a:r>
          </a:p>
          <a:p>
            <a:pPr marL="285750" indent="-285750">
              <a:buFont typeface="Arial" panose="020B0604020202020204" pitchFamily="34" charset="0"/>
              <a:buChar char="•"/>
            </a:pPr>
            <a:r>
              <a:rPr lang="es-CL" dirty="0" err="1" smtClean="0"/>
              <a:t>Luana</a:t>
            </a:r>
            <a:r>
              <a:rPr lang="es-CL" dirty="0" smtClean="0"/>
              <a:t> Caro Sánchez</a:t>
            </a:r>
          </a:p>
          <a:p>
            <a:pPr marL="285750" indent="-285750">
              <a:buFont typeface="Arial" panose="020B0604020202020204" pitchFamily="34" charset="0"/>
              <a:buChar char="•"/>
            </a:pPr>
            <a:r>
              <a:rPr lang="es-CL" dirty="0" smtClean="0"/>
              <a:t>Alexis Tiznado Soto</a:t>
            </a:r>
          </a:p>
          <a:p>
            <a:pPr marL="285750" indent="-285750">
              <a:buFont typeface="Arial" panose="020B0604020202020204" pitchFamily="34" charset="0"/>
              <a:buChar char="•"/>
            </a:pPr>
            <a:r>
              <a:rPr lang="es-CL" dirty="0" err="1" smtClean="0"/>
              <a:t>Willyans</a:t>
            </a:r>
            <a:r>
              <a:rPr lang="es-CL" dirty="0" smtClean="0"/>
              <a:t> </a:t>
            </a:r>
            <a:r>
              <a:rPr lang="es-CL" dirty="0" err="1" smtClean="0"/>
              <a:t>Monsalves</a:t>
            </a:r>
            <a:r>
              <a:rPr lang="es-CL" dirty="0" smtClean="0"/>
              <a:t> Canales</a:t>
            </a:r>
          </a:p>
          <a:p>
            <a:pPr marL="285750" indent="-285750">
              <a:buFont typeface="Arial" panose="020B0604020202020204" pitchFamily="34" charset="0"/>
              <a:buChar char="•"/>
            </a:pPr>
            <a:r>
              <a:rPr lang="es-CL" dirty="0" smtClean="0"/>
              <a:t>Florencia Riveros Tapia</a:t>
            </a:r>
          </a:p>
          <a:p>
            <a:pPr marL="285750" indent="-285750">
              <a:buFont typeface="Arial" panose="020B0604020202020204" pitchFamily="34" charset="0"/>
              <a:buChar char="•"/>
            </a:pPr>
            <a:r>
              <a:rPr lang="es-CL" dirty="0" smtClean="0"/>
              <a:t>Alejandra Zapata Chacón</a:t>
            </a:r>
          </a:p>
          <a:p>
            <a:pPr marL="285750" indent="-285750">
              <a:buFont typeface="Arial" panose="020B0604020202020204" pitchFamily="34" charset="0"/>
              <a:buChar char="•"/>
            </a:pPr>
            <a:r>
              <a:rPr lang="es-CL" dirty="0" smtClean="0"/>
              <a:t>Carolina Silva Yáñez</a:t>
            </a:r>
          </a:p>
          <a:p>
            <a:pPr marL="285750" indent="-285750">
              <a:buFont typeface="Arial" panose="020B0604020202020204" pitchFamily="34" charset="0"/>
              <a:buChar char="•"/>
            </a:pPr>
            <a:r>
              <a:rPr lang="es-CL" dirty="0" smtClean="0"/>
              <a:t>Francisco Pérez Contreras</a:t>
            </a:r>
          </a:p>
          <a:p>
            <a:pPr marL="285750" indent="-285750">
              <a:buFont typeface="Arial" panose="020B0604020202020204" pitchFamily="34" charset="0"/>
              <a:buChar char="•"/>
            </a:pPr>
            <a:r>
              <a:rPr lang="es-CL" dirty="0" smtClean="0"/>
              <a:t>Simón Moya Hernández</a:t>
            </a:r>
          </a:p>
          <a:p>
            <a:pPr marL="285750" indent="-285750">
              <a:buFont typeface="Arial" panose="020B0604020202020204" pitchFamily="34" charset="0"/>
              <a:buChar char="•"/>
            </a:pPr>
            <a:r>
              <a:rPr lang="es-CL" dirty="0" smtClean="0"/>
              <a:t>Sergio Meza Morgado</a:t>
            </a:r>
            <a:endParaRPr lang="es-CL" dirty="0"/>
          </a:p>
        </p:txBody>
      </p:sp>
    </p:spTree>
    <p:extLst>
      <p:ext uri="{BB962C8B-B14F-4D97-AF65-F5344CB8AC3E}">
        <p14:creationId xmlns:p14="http://schemas.microsoft.com/office/powerpoint/2010/main" val="3887833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540FA3C2-A0F6-456C-A04D-97E28EECC863}"/>
              </a:ext>
            </a:extLst>
          </p:cNvPr>
          <p:cNvSpPr txBox="1"/>
          <p:nvPr/>
        </p:nvSpPr>
        <p:spPr>
          <a:xfrm>
            <a:off x="1115616" y="1124744"/>
            <a:ext cx="7128792" cy="2800767"/>
          </a:xfrm>
          <a:prstGeom prst="rect">
            <a:avLst/>
          </a:prstGeom>
          <a:noFill/>
        </p:spPr>
        <p:txBody>
          <a:bodyPr wrap="square" rtlCol="0">
            <a:spAutoFit/>
          </a:bodyPr>
          <a:lstStyle/>
          <a:p>
            <a:pPr algn="ctr"/>
            <a:r>
              <a:rPr lang="es-MX" sz="4400" dirty="0">
                <a:latin typeface="Palatino Linotype" panose="02040502050505030304" pitchFamily="18" charset="0"/>
              </a:rPr>
              <a:t>Muchas Gracias</a:t>
            </a:r>
          </a:p>
          <a:p>
            <a:pPr algn="ctr"/>
            <a:endParaRPr lang="es-MX" sz="4400" dirty="0">
              <a:latin typeface="Palatino Linotype" panose="02040502050505030304" pitchFamily="18" charset="0"/>
            </a:endParaRPr>
          </a:p>
          <a:p>
            <a:pPr algn="ctr"/>
            <a:r>
              <a:rPr lang="es-MX" sz="4400" dirty="0">
                <a:latin typeface="Palatino Linotype" panose="02040502050505030304" pitchFamily="18" charset="0"/>
              </a:rPr>
              <a:t>¡¡¡¡Que tengamos todos un buen año </a:t>
            </a:r>
            <a:r>
              <a:rPr lang="es-MX" sz="4400" dirty="0" smtClean="0">
                <a:latin typeface="Palatino Linotype" panose="02040502050505030304" pitchFamily="18" charset="0"/>
              </a:rPr>
              <a:t>2022!!!!</a:t>
            </a:r>
            <a:endParaRPr lang="es-CL" sz="4400" dirty="0">
              <a:latin typeface="Palatino Linotype" panose="02040502050505030304" pitchFamily="18" charset="0"/>
            </a:endParaRPr>
          </a:p>
        </p:txBody>
      </p:sp>
    </p:spTree>
    <p:extLst>
      <p:ext uri="{BB962C8B-B14F-4D97-AF65-F5344CB8AC3E}">
        <p14:creationId xmlns:p14="http://schemas.microsoft.com/office/powerpoint/2010/main" val="313711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476672"/>
            <a:ext cx="8229600" cy="6120680"/>
          </a:xfrm>
        </p:spPr>
        <p:txBody>
          <a:bodyPr/>
          <a:lstStyle/>
          <a:p>
            <a:r>
              <a:rPr lang="es-CL" b="1" dirty="0"/>
              <a:t>Decreto 67/2018: </a:t>
            </a:r>
            <a:r>
              <a:rPr lang="es-CL" dirty="0"/>
              <a:t>Decreto de Evaluación, Calificación y Promoción.</a:t>
            </a:r>
          </a:p>
          <a:p>
            <a:pPr marL="0" indent="0">
              <a:buNone/>
            </a:pPr>
            <a:r>
              <a:rPr lang="es-CL" b="1" dirty="0"/>
              <a:t>    </a:t>
            </a:r>
            <a:r>
              <a:rPr lang="es-CL" sz="2800" dirty="0"/>
              <a:t>Busca una evaluación más significativa para los estudiantes y busca bajar la repitencia, a través de un acompañamiento docente efectivo.</a:t>
            </a:r>
          </a:p>
          <a:p>
            <a:pPr marL="0" indent="0">
              <a:buNone/>
            </a:pPr>
            <a:endParaRPr lang="es-CL" sz="2800" b="1" dirty="0"/>
          </a:p>
          <a:p>
            <a:pPr marL="0" indent="0">
              <a:buNone/>
            </a:pPr>
            <a:r>
              <a:rPr lang="es-CL" sz="2800" b="1" dirty="0"/>
              <a:t>NO </a:t>
            </a:r>
            <a:r>
              <a:rPr lang="es-CL" sz="2800" dirty="0"/>
              <a:t>elimina la repitencia, aquellos alumnos que no cumplan con los requisitos mínimos pasan a </a:t>
            </a:r>
            <a:r>
              <a:rPr lang="es-CL" sz="2800" b="1" dirty="0"/>
              <a:t>Situación especial de repitencia. </a:t>
            </a:r>
            <a:r>
              <a:rPr lang="es-CL" sz="2800" dirty="0"/>
              <a:t>(Se verá cada caso de forma particular para evitar que repita) </a:t>
            </a:r>
            <a:endParaRPr lang="es-CL" b="1" dirty="0"/>
          </a:p>
        </p:txBody>
      </p:sp>
    </p:spTree>
    <p:extLst>
      <p:ext uri="{BB962C8B-B14F-4D97-AF65-F5344CB8AC3E}">
        <p14:creationId xmlns:p14="http://schemas.microsoft.com/office/powerpoint/2010/main" val="58603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850106"/>
          </a:xfrm>
        </p:spPr>
        <p:txBody>
          <a:bodyPr>
            <a:normAutofit/>
          </a:bodyPr>
          <a:lstStyle/>
          <a:p>
            <a:r>
              <a:rPr lang="es-CL" sz="3600" dirty="0"/>
              <a:t>Equipo Escuela Santa Luisa</a:t>
            </a:r>
          </a:p>
        </p:txBody>
      </p:sp>
      <p:sp>
        <p:nvSpPr>
          <p:cNvPr id="3" name="2 Marcador de contenido"/>
          <p:cNvSpPr>
            <a:spLocks noGrp="1"/>
          </p:cNvSpPr>
          <p:nvPr>
            <p:ph idx="1"/>
          </p:nvPr>
        </p:nvSpPr>
        <p:spPr>
          <a:xfrm>
            <a:off x="539552" y="980728"/>
            <a:ext cx="8229600" cy="5688632"/>
          </a:xfrm>
        </p:spPr>
        <p:txBody>
          <a:bodyPr>
            <a:normAutofit/>
          </a:bodyPr>
          <a:lstStyle/>
          <a:p>
            <a:r>
              <a:rPr lang="es-CL" sz="2900" dirty="0"/>
              <a:t>Directora: Mabelyn Espinoza Aros</a:t>
            </a:r>
          </a:p>
          <a:p>
            <a:endParaRPr lang="es-CL" sz="2900" dirty="0" smtClean="0"/>
          </a:p>
          <a:p>
            <a:endParaRPr lang="es-CL" sz="2900" dirty="0"/>
          </a:p>
          <a:p>
            <a:endParaRPr lang="es-CL" sz="2900" dirty="0" smtClean="0"/>
          </a:p>
          <a:p>
            <a:pPr marL="0" indent="0">
              <a:buNone/>
            </a:pPr>
            <a:endParaRPr lang="es-CL" sz="2900" dirty="0" smtClean="0"/>
          </a:p>
          <a:p>
            <a:r>
              <a:rPr lang="es-CL" sz="2900" dirty="0" smtClean="0"/>
              <a:t>Jefa </a:t>
            </a:r>
            <a:r>
              <a:rPr lang="es-CL" sz="2900" dirty="0"/>
              <a:t>de U.T.P: Macarena </a:t>
            </a:r>
            <a:r>
              <a:rPr lang="es-CL" sz="2900" dirty="0" err="1"/>
              <a:t>Aiquel</a:t>
            </a:r>
            <a:r>
              <a:rPr lang="es-CL" sz="2900" dirty="0"/>
              <a:t> </a:t>
            </a:r>
            <a:r>
              <a:rPr lang="es-CL" sz="2900" dirty="0" smtClean="0"/>
              <a:t>Collado</a:t>
            </a:r>
          </a:p>
          <a:p>
            <a:endParaRPr lang="es-CL" sz="2900" dirty="0"/>
          </a:p>
          <a:p>
            <a:pPr marL="0" indent="0">
              <a:buNone/>
            </a:pPr>
            <a:r>
              <a:rPr lang="es-CL" sz="1600" dirty="0" smtClean="0"/>
              <a:t>	</a:t>
            </a:r>
            <a:endParaRPr lang="es-CL" sz="1600" dirty="0"/>
          </a:p>
        </p:txBody>
      </p:sp>
      <p:pic>
        <p:nvPicPr>
          <p:cNvPr id="1026" name="Picture 2" descr="Escuela Especial Santa Lui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6851" y="1697010"/>
            <a:ext cx="1661173" cy="146515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1000" t="18500" r="12201" b="1701"/>
          <a:stretch/>
        </p:blipFill>
        <p:spPr>
          <a:xfrm>
            <a:off x="3203848" y="4357165"/>
            <a:ext cx="1464305" cy="1794954"/>
          </a:xfrm>
          <a:prstGeom prst="rect">
            <a:avLst/>
          </a:prstGeom>
        </p:spPr>
      </p:pic>
    </p:spTree>
    <p:extLst>
      <p:ext uri="{BB962C8B-B14F-4D97-AF65-F5344CB8AC3E}">
        <p14:creationId xmlns:p14="http://schemas.microsoft.com/office/powerpoint/2010/main" val="130911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539552" y="980728"/>
            <a:ext cx="8229600" cy="5688632"/>
          </a:xfrm>
        </p:spPr>
        <p:txBody>
          <a:bodyPr>
            <a:normAutofit/>
          </a:bodyPr>
          <a:lstStyle/>
          <a:p>
            <a:r>
              <a:rPr lang="es-CL" sz="2900" dirty="0" smtClean="0"/>
              <a:t>Docentes:</a:t>
            </a:r>
            <a:endParaRPr lang="es-CL" sz="2900" dirty="0"/>
          </a:p>
          <a:p>
            <a:pPr marL="1250950" lvl="4" indent="182563">
              <a:buNone/>
            </a:pPr>
            <a:r>
              <a:rPr lang="es-CL" sz="2900" dirty="0"/>
              <a:t>  </a:t>
            </a:r>
          </a:p>
          <a:p>
            <a:pPr marL="0" lvl="8" indent="0">
              <a:buNone/>
            </a:pPr>
            <a:endParaRPr lang="es-CL" dirty="0"/>
          </a:p>
          <a:p>
            <a:pPr marL="342900" lvl="8" indent="-342900"/>
            <a:endParaRPr lang="es-CL" dirty="0" smtClean="0">
              <a:solidFill>
                <a:srgbClr val="FF0000"/>
              </a:solidFill>
            </a:endParaRPr>
          </a:p>
          <a:p>
            <a:pPr marL="0" lvl="8" indent="0">
              <a:buNone/>
            </a:pPr>
            <a:r>
              <a:rPr lang="es-CL" dirty="0">
                <a:solidFill>
                  <a:srgbClr val="FF0000"/>
                </a:solidFill>
              </a:rPr>
              <a:t> </a:t>
            </a:r>
            <a:r>
              <a:rPr lang="es-CL" dirty="0" smtClean="0">
                <a:solidFill>
                  <a:srgbClr val="FF0000"/>
                </a:solidFill>
              </a:rPr>
              <a:t>           </a:t>
            </a:r>
            <a:r>
              <a:rPr lang="es-CL" sz="1600" dirty="0" smtClean="0"/>
              <a:t>Daniela Aburto           Jessica Pinochet               Gabriela </a:t>
            </a:r>
            <a:r>
              <a:rPr lang="es-CL" sz="1600" dirty="0" err="1" smtClean="0"/>
              <a:t>Onel</a:t>
            </a:r>
            <a:r>
              <a:rPr lang="es-CL" sz="1600" dirty="0" smtClean="0"/>
              <a:t>                 </a:t>
            </a:r>
            <a:r>
              <a:rPr lang="es-CL" sz="1600" dirty="0" err="1" smtClean="0"/>
              <a:t>Danae</a:t>
            </a:r>
            <a:r>
              <a:rPr lang="es-CL" sz="1600" dirty="0" smtClean="0"/>
              <a:t> González                               	</a:t>
            </a:r>
            <a:r>
              <a:rPr lang="es-CL" sz="1600" dirty="0" err="1" smtClean="0"/>
              <a:t>PreKinder</a:t>
            </a:r>
            <a:r>
              <a:rPr lang="es-CL" sz="1600" dirty="0" smtClean="0"/>
              <a:t>/</a:t>
            </a:r>
            <a:r>
              <a:rPr lang="es-CL" sz="1600" dirty="0" err="1" smtClean="0"/>
              <a:t>Kinder</a:t>
            </a:r>
            <a:r>
              <a:rPr lang="es-CL" sz="1600" dirty="0" smtClean="0"/>
              <a:t>     1° y2° Básico B                 3°y 4° Básico B           Taller Laboral 1A y 1B</a:t>
            </a:r>
          </a:p>
          <a:p>
            <a:pPr marL="0" lvl="8" indent="0">
              <a:buNone/>
            </a:pPr>
            <a:r>
              <a:rPr lang="es-CL" sz="1600" dirty="0"/>
              <a:t>	</a:t>
            </a:r>
            <a:r>
              <a:rPr lang="es-CL" sz="1600" dirty="0" smtClean="0"/>
              <a:t>4° y 5° Básico A         7° Básico A		6° Básico A</a:t>
            </a:r>
          </a:p>
          <a:p>
            <a:pPr marL="0" lvl="8" indent="0">
              <a:buNone/>
            </a:pPr>
            <a:endParaRPr lang="es-CL" sz="1600" dirty="0"/>
          </a:p>
          <a:p>
            <a:pPr marL="0" lvl="8" indent="0">
              <a:buNone/>
            </a:pPr>
            <a:endParaRPr lang="es-CL" sz="1600" dirty="0" smtClean="0"/>
          </a:p>
          <a:p>
            <a:pPr marL="0" lvl="8" indent="0">
              <a:buNone/>
            </a:pPr>
            <a:endParaRPr lang="es-CL" sz="1600" dirty="0"/>
          </a:p>
          <a:p>
            <a:pPr marL="0" lvl="8" indent="0">
              <a:buNone/>
            </a:pPr>
            <a:endParaRPr lang="es-CL" sz="1600" dirty="0" smtClean="0"/>
          </a:p>
          <a:p>
            <a:pPr marL="0" lvl="8" indent="0">
              <a:buNone/>
            </a:pPr>
            <a:endParaRPr lang="es-CL" sz="1600" dirty="0"/>
          </a:p>
          <a:p>
            <a:pPr marL="0" lvl="8" indent="0">
              <a:buNone/>
            </a:pPr>
            <a:endParaRPr lang="es-CL" sz="1600" dirty="0" smtClean="0"/>
          </a:p>
          <a:p>
            <a:pPr marL="0" lvl="8" indent="0">
              <a:buNone/>
            </a:pPr>
            <a:r>
              <a:rPr lang="es-CL" sz="1600" dirty="0"/>
              <a:t>	</a:t>
            </a:r>
            <a:r>
              <a:rPr lang="es-CL" sz="1600" dirty="0" smtClean="0"/>
              <a:t>	</a:t>
            </a:r>
            <a:r>
              <a:rPr lang="es-CL" sz="1600" dirty="0" err="1" smtClean="0"/>
              <a:t>Aaron</a:t>
            </a:r>
            <a:r>
              <a:rPr lang="es-CL" sz="1600" dirty="0" smtClean="0"/>
              <a:t> Espinoza		</a:t>
            </a:r>
            <a:r>
              <a:rPr lang="es-CL" sz="1600" dirty="0" err="1" smtClean="0"/>
              <a:t>Yanitza</a:t>
            </a:r>
            <a:r>
              <a:rPr lang="es-CL" sz="1600" dirty="0" smtClean="0"/>
              <a:t> </a:t>
            </a:r>
            <a:r>
              <a:rPr lang="es-CL" sz="1600" dirty="0" err="1" smtClean="0"/>
              <a:t>Epinoza</a:t>
            </a:r>
            <a:endParaRPr lang="es-CL" sz="1600" dirty="0" smtClean="0"/>
          </a:p>
          <a:p>
            <a:pPr marL="0" lvl="8" indent="0">
              <a:buNone/>
            </a:pPr>
            <a:r>
              <a:rPr lang="es-CL" sz="1600" dirty="0"/>
              <a:t>	</a:t>
            </a:r>
            <a:r>
              <a:rPr lang="es-CL" sz="1600" dirty="0" smtClean="0"/>
              <a:t>	       Ed. Física		  Lenguaje </a:t>
            </a:r>
            <a:endParaRPr lang="es-CL" sz="1600" dirty="0"/>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8212" t="13250" r="6174" b="-399"/>
          <a:stretch/>
        </p:blipFill>
        <p:spPr>
          <a:xfrm>
            <a:off x="1475656" y="1556792"/>
            <a:ext cx="1202309" cy="118800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2890" t="12201" r="8132"/>
          <a:stretch/>
        </p:blipFill>
        <p:spPr>
          <a:xfrm>
            <a:off x="3178120" y="1556658"/>
            <a:ext cx="1179196" cy="1188000"/>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6601" t="23750" r="3800" b="4851"/>
          <a:stretch/>
        </p:blipFill>
        <p:spPr>
          <a:xfrm>
            <a:off x="5004048" y="1556658"/>
            <a:ext cx="1118118" cy="118800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1556658"/>
            <a:ext cx="1102148" cy="1188000"/>
          </a:xfrm>
          <a:prstGeom prst="rect">
            <a:avLst/>
          </a:prstGeom>
        </p:spPr>
      </p:pic>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t="22700" r="8000"/>
          <a:stretch/>
        </p:blipFill>
        <p:spPr>
          <a:xfrm>
            <a:off x="2632395" y="4112942"/>
            <a:ext cx="1060438" cy="1188000"/>
          </a:xfrm>
          <a:prstGeom prst="rect">
            <a:avLst/>
          </a:prstGeom>
        </p:spPr>
      </p:pic>
      <p:pic>
        <p:nvPicPr>
          <p:cNvPr id="10" name="Imagen 9"/>
          <p:cNvPicPr>
            <a:picLocks noChangeAspect="1"/>
          </p:cNvPicPr>
          <p:nvPr/>
        </p:nvPicPr>
        <p:blipFill rotWithShape="1">
          <a:blip r:embed="rId7" cstate="print">
            <a:extLst>
              <a:ext uri="{28A0092B-C50C-407E-A947-70E740481C1C}">
                <a14:useLocalDpi xmlns:a14="http://schemas.microsoft.com/office/drawing/2010/main" val="0"/>
              </a:ext>
            </a:extLst>
          </a:blip>
          <a:srcRect l="3801" t="25850" r="12200"/>
          <a:stretch/>
        </p:blipFill>
        <p:spPr>
          <a:xfrm>
            <a:off x="5221642" y="4138227"/>
            <a:ext cx="1009350" cy="1188000"/>
          </a:xfrm>
          <a:prstGeom prst="rect">
            <a:avLst/>
          </a:prstGeom>
        </p:spPr>
      </p:pic>
    </p:spTree>
    <p:extLst>
      <p:ext uri="{BB962C8B-B14F-4D97-AF65-F5344CB8AC3E}">
        <p14:creationId xmlns:p14="http://schemas.microsoft.com/office/powerpoint/2010/main" val="58647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0761" y="154649"/>
            <a:ext cx="8496944" cy="8617744"/>
          </a:xfrm>
          <a:prstGeom prst="rect">
            <a:avLst/>
          </a:prstGeom>
        </p:spPr>
        <p:txBody>
          <a:bodyPr wrap="square">
            <a:spAutoFit/>
          </a:bodyPr>
          <a:lstStyle/>
          <a:p>
            <a:pPr marL="355600" lvl="4" indent="-355600">
              <a:buFont typeface="Arial" pitchFamily="34" charset="0"/>
              <a:buChar char="•"/>
            </a:pPr>
            <a:r>
              <a:rPr lang="es-CL" sz="2900" dirty="0"/>
              <a:t>Asistentes de aula y Furgón: </a:t>
            </a:r>
            <a:endParaRPr lang="es-CL" sz="2900" dirty="0" smtClean="0"/>
          </a:p>
          <a:p>
            <a:pPr marL="355600" lvl="4" indent="-355600">
              <a:buFont typeface="Arial" pitchFamily="34" charset="0"/>
              <a:buChar char="•"/>
            </a:pPr>
            <a:endParaRPr lang="es-CL" sz="2900" dirty="0"/>
          </a:p>
          <a:p>
            <a:pPr marL="355600" lvl="4" indent="-355600">
              <a:buFont typeface="Arial" pitchFamily="34" charset="0"/>
              <a:buChar char="•"/>
            </a:pPr>
            <a:endParaRPr lang="es-CL" sz="2900" dirty="0" smtClean="0"/>
          </a:p>
          <a:p>
            <a:pPr marL="355600" lvl="4" indent="-355600">
              <a:buFont typeface="Arial" pitchFamily="34" charset="0"/>
              <a:buChar char="•"/>
            </a:pPr>
            <a:endParaRPr lang="es-CL" sz="2900" dirty="0"/>
          </a:p>
          <a:p>
            <a:pPr marL="1371600" lvl="7"/>
            <a:r>
              <a:rPr lang="es-CL" sz="1600" dirty="0" smtClean="0"/>
              <a:t>Camila Ahumada	    </a:t>
            </a:r>
            <a:r>
              <a:rPr lang="es-CL" sz="1600" dirty="0" err="1" smtClean="0"/>
              <a:t>Ivania</a:t>
            </a:r>
            <a:r>
              <a:rPr lang="es-CL" sz="1600" dirty="0" smtClean="0"/>
              <a:t> Velásquez</a:t>
            </a:r>
          </a:p>
          <a:p>
            <a:pPr marL="355600" lvl="4" indent="-355600">
              <a:buFont typeface="Arial" pitchFamily="34" charset="0"/>
              <a:buChar char="•"/>
            </a:pPr>
            <a:endParaRPr lang="es-CL" sz="2900" dirty="0"/>
          </a:p>
          <a:p>
            <a:pPr marL="355600" lvl="4" indent="-355600">
              <a:buFont typeface="Arial" pitchFamily="34" charset="0"/>
              <a:buChar char="•"/>
            </a:pPr>
            <a:r>
              <a:rPr lang="es-CL" sz="2900" dirty="0"/>
              <a:t>Profesionales no docentes </a:t>
            </a:r>
            <a:r>
              <a:rPr lang="es-CL" sz="2900" dirty="0" smtClean="0"/>
              <a:t>:</a:t>
            </a:r>
          </a:p>
          <a:p>
            <a:pPr marL="355600" lvl="4" indent="-355600">
              <a:buFont typeface="Arial" pitchFamily="34" charset="0"/>
              <a:buChar char="•"/>
            </a:pPr>
            <a:endParaRPr lang="es-CL" sz="2900" dirty="0" smtClean="0"/>
          </a:p>
          <a:p>
            <a:pPr marL="0" lvl="4"/>
            <a:r>
              <a:rPr lang="es-CL" sz="2900" dirty="0" smtClean="0"/>
              <a:t> </a:t>
            </a:r>
          </a:p>
          <a:p>
            <a:pPr marL="0" lvl="4"/>
            <a:endParaRPr lang="es-CL" sz="2900" dirty="0"/>
          </a:p>
          <a:p>
            <a:pPr marL="0" lvl="4"/>
            <a:r>
              <a:rPr lang="es-CL" sz="2900" dirty="0" smtClean="0"/>
              <a:t>	</a:t>
            </a:r>
            <a:r>
              <a:rPr lang="es-CL" sz="1600" dirty="0" err="1" smtClean="0"/>
              <a:t>Danitza</a:t>
            </a:r>
            <a:r>
              <a:rPr lang="es-CL" sz="1600" dirty="0" smtClean="0"/>
              <a:t> Quinteros			Karla Alvarado</a:t>
            </a:r>
          </a:p>
          <a:p>
            <a:pPr marL="0" lvl="4"/>
            <a:r>
              <a:rPr lang="es-CL" sz="1600" dirty="0"/>
              <a:t>	</a:t>
            </a:r>
            <a:r>
              <a:rPr lang="es-CL" sz="1600" dirty="0" smtClean="0"/>
              <a:t>Kinesióloga			Psicóloga</a:t>
            </a:r>
            <a:endParaRPr lang="es-CL" sz="2900" dirty="0" smtClean="0"/>
          </a:p>
          <a:p>
            <a:pPr marL="457200" lvl="8" indent="-457200">
              <a:buFont typeface="Arial" panose="020B0604020202020204" pitchFamily="34" charset="0"/>
              <a:buChar char="•"/>
            </a:pPr>
            <a:r>
              <a:rPr lang="es-CL" sz="2900" dirty="0" smtClean="0"/>
              <a:t>Chofer:			Auxiliar de aseo:</a:t>
            </a:r>
          </a:p>
          <a:p>
            <a:pPr marL="457200" lvl="8" indent="-457200">
              <a:buFont typeface="Arial" panose="020B0604020202020204" pitchFamily="34" charset="0"/>
              <a:buChar char="•"/>
            </a:pPr>
            <a:endParaRPr lang="es-CL" sz="2900" dirty="0"/>
          </a:p>
          <a:p>
            <a:pPr marL="457200" lvl="8" indent="-457200">
              <a:buFont typeface="Arial" panose="020B0604020202020204" pitchFamily="34" charset="0"/>
              <a:buChar char="•"/>
            </a:pPr>
            <a:endParaRPr lang="es-CL" sz="2900" dirty="0" smtClean="0"/>
          </a:p>
          <a:p>
            <a:pPr marL="0" lvl="8"/>
            <a:r>
              <a:rPr lang="es-CL" sz="1600" dirty="0"/>
              <a:t>	</a:t>
            </a:r>
            <a:r>
              <a:rPr lang="es-CL" sz="1600" dirty="0" smtClean="0"/>
              <a:t>	Juan Carrillo				Carla Molina</a:t>
            </a:r>
            <a:r>
              <a:rPr lang="es-CL" sz="2900" dirty="0" smtClean="0"/>
              <a:t> </a:t>
            </a:r>
          </a:p>
          <a:p>
            <a:pPr marL="457200" lvl="8" indent="-457200">
              <a:buFont typeface="Arial" panose="020B0604020202020204" pitchFamily="34" charset="0"/>
              <a:buChar char="•"/>
            </a:pPr>
            <a:endParaRPr lang="es-CL" sz="2900" dirty="0"/>
          </a:p>
          <a:p>
            <a:pPr marL="457200" lvl="8" indent="-457200">
              <a:buFont typeface="Arial" panose="020B0604020202020204" pitchFamily="34" charset="0"/>
              <a:buChar char="•"/>
            </a:pPr>
            <a:endParaRPr lang="es-CL" sz="2900" dirty="0" smtClean="0"/>
          </a:p>
          <a:p>
            <a:pPr marL="457200" lvl="8" indent="-457200">
              <a:buFont typeface="Arial" panose="020B0604020202020204" pitchFamily="34" charset="0"/>
              <a:buChar char="•"/>
            </a:pPr>
            <a:endParaRPr lang="es-CL" sz="2900" dirty="0"/>
          </a:p>
          <a:p>
            <a:pPr marL="0" lvl="8"/>
            <a:endParaRPr lang="es-CL" sz="2900" dirty="0"/>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9400" t="9051" r="6601" b="16400"/>
          <a:stretch/>
        </p:blipFill>
        <p:spPr>
          <a:xfrm>
            <a:off x="2051720" y="764704"/>
            <a:ext cx="1003944" cy="1188000"/>
          </a:xfrm>
          <a:prstGeom prst="rect">
            <a:avLst/>
          </a:prstGeom>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t="25850" r="1000"/>
          <a:stretch/>
        </p:blipFill>
        <p:spPr>
          <a:xfrm>
            <a:off x="4499992" y="836712"/>
            <a:ext cx="1189599" cy="1188000"/>
          </a:xfrm>
          <a:prstGeom prst="rect">
            <a:avLst/>
          </a:prstGeom>
        </p:spPr>
      </p:pic>
      <p:pic>
        <p:nvPicPr>
          <p:cNvPr id="2050" name="Picture 2" descr="Escuela Especial Santa Lui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8726" y="3212976"/>
            <a:ext cx="134693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l="24800" t="23750" r="35825" b="18501"/>
          <a:stretch/>
        </p:blipFill>
        <p:spPr>
          <a:xfrm>
            <a:off x="2538797" y="5229200"/>
            <a:ext cx="1080000" cy="1188000"/>
          </a:xfrm>
          <a:prstGeom prst="rect">
            <a:avLst/>
          </a:prstGeom>
        </p:spPr>
      </p:pic>
      <p:pic>
        <p:nvPicPr>
          <p:cNvPr id="6" name="Imagen 5"/>
          <p:cNvPicPr>
            <a:picLocks noChangeAspect="1"/>
          </p:cNvPicPr>
          <p:nvPr/>
        </p:nvPicPr>
        <p:blipFill rotWithShape="1">
          <a:blip r:embed="rId6" cstate="print">
            <a:extLst>
              <a:ext uri="{28A0092B-C50C-407E-A947-70E740481C1C}">
                <a14:useLocalDpi xmlns:a14="http://schemas.microsoft.com/office/drawing/2010/main" val="0"/>
              </a:ext>
            </a:extLst>
          </a:blip>
          <a:srcRect l="3801" t="26901" r="10800" b="8001"/>
          <a:stretch/>
        </p:blipFill>
        <p:spPr>
          <a:xfrm>
            <a:off x="7020272" y="5207636"/>
            <a:ext cx="1168839" cy="1188000"/>
          </a:xfrm>
          <a:prstGeom prst="rect">
            <a:avLst/>
          </a:prstGeom>
        </p:spPr>
      </p:pic>
      <p:pic>
        <p:nvPicPr>
          <p:cNvPr id="7" name="Imagen 6"/>
          <p:cNvPicPr>
            <a:picLocks noChangeAspect="1"/>
          </p:cNvPicPr>
          <p:nvPr/>
        </p:nvPicPr>
        <p:blipFill rotWithShape="1">
          <a:blip r:embed="rId7" cstate="print">
            <a:extLst>
              <a:ext uri="{28A0092B-C50C-407E-A947-70E740481C1C}">
                <a14:useLocalDpi xmlns:a14="http://schemas.microsoft.com/office/drawing/2010/main" val="0"/>
              </a:ext>
            </a:extLst>
          </a:blip>
          <a:srcRect l="16401" t="16401" r="17801" b="36350"/>
          <a:stretch/>
        </p:blipFill>
        <p:spPr>
          <a:xfrm>
            <a:off x="5106594" y="3212976"/>
            <a:ext cx="1240800" cy="1188000"/>
          </a:xfrm>
          <a:prstGeom prst="rect">
            <a:avLst/>
          </a:prstGeom>
        </p:spPr>
      </p:pic>
    </p:spTree>
    <p:extLst>
      <p:ext uri="{BB962C8B-B14F-4D97-AF65-F5344CB8AC3E}">
        <p14:creationId xmlns:p14="http://schemas.microsoft.com/office/powerpoint/2010/main" val="381500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Implementación y Arreglos </a:t>
            </a:r>
            <a:r>
              <a:rPr lang="es-CL" dirty="0" smtClean="0"/>
              <a:t>2020- 2021</a:t>
            </a:r>
            <a:endParaRPr lang="es-CL" dirty="0"/>
          </a:p>
        </p:txBody>
      </p:sp>
      <p:pic>
        <p:nvPicPr>
          <p:cNvPr id="9" name="Imagen 8"/>
          <p:cNvPicPr>
            <a:picLocks noChangeAspect="1"/>
          </p:cNvPicPr>
          <p:nvPr/>
        </p:nvPicPr>
        <p:blipFill rotWithShape="1">
          <a:blip r:embed="rId2" cstate="print">
            <a:extLst>
              <a:ext uri="{28A0092B-C50C-407E-A947-70E740481C1C}">
                <a14:useLocalDpi xmlns:a14="http://schemas.microsoft.com/office/drawing/2010/main" val="0"/>
              </a:ext>
            </a:extLst>
          </a:blip>
          <a:srcRect r="20588" b="16594"/>
          <a:stretch/>
        </p:blipFill>
        <p:spPr>
          <a:xfrm>
            <a:off x="611560" y="1426403"/>
            <a:ext cx="1944216" cy="2722677"/>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1772816"/>
            <a:ext cx="1915896" cy="2554528"/>
          </a:xfrm>
          <a:prstGeom prst="rect">
            <a:avLst/>
          </a:prstGeom>
        </p:spPr>
      </p:pic>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l="3800" b="35300"/>
          <a:stretch/>
        </p:blipFill>
        <p:spPr>
          <a:xfrm>
            <a:off x="4644008" y="1226327"/>
            <a:ext cx="3219822" cy="2887363"/>
          </a:xfrm>
          <a:prstGeom prst="rect">
            <a:avLst/>
          </a:prstGeom>
        </p:spPr>
      </p:pic>
      <p:pic>
        <p:nvPicPr>
          <p:cNvPr id="12" name="Imagen 11"/>
          <p:cNvPicPr>
            <a:picLocks noChangeAspect="1"/>
          </p:cNvPicPr>
          <p:nvPr/>
        </p:nvPicPr>
        <p:blipFill rotWithShape="1">
          <a:blip r:embed="rId5" cstate="print">
            <a:extLst>
              <a:ext uri="{28A0092B-C50C-407E-A947-70E740481C1C}">
                <a14:useLocalDpi xmlns:a14="http://schemas.microsoft.com/office/drawing/2010/main" val="0"/>
              </a:ext>
            </a:extLst>
          </a:blip>
          <a:srcRect t="44750"/>
          <a:stretch/>
        </p:blipFill>
        <p:spPr>
          <a:xfrm>
            <a:off x="5868144" y="4149080"/>
            <a:ext cx="3147814" cy="2318887"/>
          </a:xfrm>
          <a:prstGeom prst="rect">
            <a:avLst/>
          </a:prstGeom>
        </p:spPr>
      </p:pic>
      <p:sp>
        <p:nvSpPr>
          <p:cNvPr id="13" name="CuadroTexto 12"/>
          <p:cNvSpPr txBox="1"/>
          <p:nvPr/>
        </p:nvSpPr>
        <p:spPr>
          <a:xfrm>
            <a:off x="323528" y="4509120"/>
            <a:ext cx="5112568" cy="1384995"/>
          </a:xfrm>
          <a:prstGeom prst="rect">
            <a:avLst/>
          </a:prstGeom>
          <a:noFill/>
        </p:spPr>
        <p:txBody>
          <a:bodyPr wrap="square" rtlCol="0">
            <a:spAutoFit/>
          </a:bodyPr>
          <a:lstStyle/>
          <a:p>
            <a:pPr algn="ctr"/>
            <a:r>
              <a:rPr lang="es-CL" sz="2800" dirty="0" smtClean="0"/>
              <a:t>Ampliación y construcción de baños para personas con discapacidad.</a:t>
            </a:r>
            <a:endParaRPr lang="es-CL" sz="2800" dirty="0"/>
          </a:p>
        </p:txBody>
      </p:sp>
    </p:spTree>
    <p:extLst>
      <p:ext uri="{BB962C8B-B14F-4D97-AF65-F5344CB8AC3E}">
        <p14:creationId xmlns:p14="http://schemas.microsoft.com/office/powerpoint/2010/main" val="21236982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2409</TotalTime>
  <Words>3457</Words>
  <Application>Microsoft Office PowerPoint</Application>
  <PresentationFormat>Presentación en pantalla (4:3)</PresentationFormat>
  <Paragraphs>313</Paragraphs>
  <Slides>43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Arial</vt:lpstr>
      <vt:lpstr>Bookman Old Style</vt:lpstr>
      <vt:lpstr>Calibri</vt:lpstr>
      <vt:lpstr>Calibri Light</vt:lpstr>
      <vt:lpstr>Palatino Linotype</vt:lpstr>
      <vt:lpstr>Symbol</vt:lpstr>
      <vt:lpstr>Times New Roman</vt:lpstr>
      <vt:lpstr>Wingdings</vt:lpstr>
      <vt:lpstr>Tema de Office</vt:lpstr>
      <vt:lpstr>Reunión Ampliada Marzo 2022 </vt:lpstr>
      <vt:lpstr>Presentación de la Escuela</vt:lpstr>
      <vt:lpstr>Sellos </vt:lpstr>
      <vt:lpstr>Decretos</vt:lpstr>
      <vt:lpstr>Presentación de PowerPoint</vt:lpstr>
      <vt:lpstr>Equipo Escuela Santa Luisa</vt:lpstr>
      <vt:lpstr>Presentación de PowerPoint</vt:lpstr>
      <vt:lpstr>Presentación de PowerPoint</vt:lpstr>
      <vt:lpstr>Implementación y Arreglos 2020- 2021</vt:lpstr>
      <vt:lpstr>Presentación de PowerPoint</vt:lpstr>
      <vt:lpstr>Presentación de PowerPoint</vt:lpstr>
      <vt:lpstr>Presentación de PowerPoint</vt:lpstr>
      <vt:lpstr>Presentación de PowerPoint</vt:lpstr>
      <vt:lpstr>Presentación de PowerPoint</vt:lpstr>
      <vt:lpstr>Proyectos Ganados</vt:lpstr>
      <vt:lpstr>Retorno seguro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Conductos de comunicación </vt:lpstr>
      <vt:lpstr>Recados y Comunicaciones</vt:lpstr>
      <vt:lpstr>Centro de Padres 2022</vt:lpstr>
      <vt:lpstr>Medidas de Higiene y Trazabilidad </vt:lpstr>
      <vt:lpstr>Medidas de higiene y protección personal para estudiantes y apoderados</vt:lpstr>
      <vt:lpstr>PROTOCOLO DE ACCIONES EN CASO DE EMERGENCIAS Y ACCIDENTES  </vt:lpstr>
      <vt:lpstr>Presentación de PowerPoint</vt:lpstr>
      <vt:lpstr>Presentación de PowerPoint</vt:lpstr>
      <vt:lpstr>Rutina de Muda</vt:lpstr>
      <vt:lpstr>Protocolo Furgón Escolar</vt:lpstr>
      <vt:lpstr>Útiles escolares</vt:lpstr>
      <vt:lpstr>Organización 1° Semestre 2022</vt:lpstr>
      <vt:lpstr>Presentación de PowerPoint</vt:lpstr>
      <vt:lpstr>Actualización de Certificados Médicos y/o Valoración de Salud</vt:lpstr>
      <vt:lpstr>Estudiantes que deben actualizar su certificado médico o valoración de salud.</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 año 2018</dc:title>
  <dc:creator>pc</dc:creator>
  <cp:lastModifiedBy>USUARIO</cp:lastModifiedBy>
  <cp:revision>123</cp:revision>
  <dcterms:created xsi:type="dcterms:W3CDTF">2019-03-11T14:36:59Z</dcterms:created>
  <dcterms:modified xsi:type="dcterms:W3CDTF">2022-03-24T18:21:48Z</dcterms:modified>
</cp:coreProperties>
</file>